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0"/>
  </p:notesMasterIdLst>
  <p:handoutMasterIdLst>
    <p:handoutMasterId r:id="rId41"/>
  </p:handoutMasterIdLst>
  <p:sldIdLst>
    <p:sldId id="391" r:id="rId2"/>
    <p:sldId id="481" r:id="rId3"/>
    <p:sldId id="529" r:id="rId4"/>
    <p:sldId id="525" r:id="rId5"/>
    <p:sldId id="526" r:id="rId6"/>
    <p:sldId id="508" r:id="rId7"/>
    <p:sldId id="482" r:id="rId8"/>
    <p:sldId id="527" r:id="rId9"/>
    <p:sldId id="483" r:id="rId10"/>
    <p:sldId id="484" r:id="rId11"/>
    <p:sldId id="532" r:id="rId12"/>
    <p:sldId id="533" r:id="rId13"/>
    <p:sldId id="485" r:id="rId14"/>
    <p:sldId id="493" r:id="rId15"/>
    <p:sldId id="439" r:id="rId16"/>
    <p:sldId id="502" r:id="rId17"/>
    <p:sldId id="516" r:id="rId18"/>
    <p:sldId id="531" r:id="rId19"/>
    <p:sldId id="486" r:id="rId20"/>
    <p:sldId id="535" r:id="rId21"/>
    <p:sldId id="537" r:id="rId22"/>
    <p:sldId id="538" r:id="rId23"/>
    <p:sldId id="539" r:id="rId24"/>
    <p:sldId id="463" r:id="rId25"/>
    <p:sldId id="513" r:id="rId26"/>
    <p:sldId id="519" r:id="rId27"/>
    <p:sldId id="489" r:id="rId28"/>
    <p:sldId id="540" r:id="rId29"/>
    <p:sldId id="505" r:id="rId30"/>
    <p:sldId id="534" r:id="rId31"/>
    <p:sldId id="530" r:id="rId32"/>
    <p:sldId id="517" r:id="rId33"/>
    <p:sldId id="518" r:id="rId34"/>
    <p:sldId id="521" r:id="rId35"/>
    <p:sldId id="522" r:id="rId36"/>
    <p:sldId id="523" r:id="rId37"/>
    <p:sldId id="511" r:id="rId38"/>
    <p:sldId id="500" r:id="rId39"/>
  </p:sldIdLst>
  <p:sldSz cx="9144000" cy="6858000" type="screen4x3"/>
  <p:notesSz cx="6797675" cy="987425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F8F8F8"/>
    <a:srgbClr val="F0F0F0"/>
    <a:srgbClr val="E0E0E0"/>
    <a:srgbClr val="D5D5D5"/>
    <a:srgbClr val="E7E7E9"/>
    <a:srgbClr val="EAEAEA"/>
    <a:srgbClr val="9D9D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38" autoAdjust="0"/>
    <p:restoredTop sz="94434" autoAdjust="0"/>
  </p:normalViewPr>
  <p:slideViewPr>
    <p:cSldViewPr>
      <p:cViewPr varScale="1">
        <p:scale>
          <a:sx n="67" d="100"/>
          <a:sy n="67" d="100"/>
        </p:scale>
        <p:origin x="144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3" y="3"/>
            <a:ext cx="2946573" cy="493378"/>
          </a:xfrm>
          <a:prstGeom prst="rect">
            <a:avLst/>
          </a:prstGeom>
          <a:noFill/>
          <a:ln w="9525">
            <a:noFill/>
            <a:miter lim="800000"/>
            <a:headEnd/>
            <a:tailEnd/>
          </a:ln>
        </p:spPr>
        <p:txBody>
          <a:bodyPr vert="horz" wrap="square" lIns="91368" tIns="45684" rIns="91368" bIns="45684" numCol="1" anchor="t" anchorCtr="0" compatLnSpc="1">
            <a:prstTxWarp prst="textNoShape">
              <a:avLst/>
            </a:prstTxWarp>
          </a:bodyPr>
          <a:lstStyle>
            <a:lvl1pPr defTabSz="912813">
              <a:defRPr sz="1200">
                <a:latin typeface="Arial" charset="0"/>
              </a:defRPr>
            </a:lvl1pPr>
          </a:lstStyle>
          <a:p>
            <a:endParaRPr lang="en-US" dirty="0"/>
          </a:p>
        </p:txBody>
      </p:sp>
      <p:sp>
        <p:nvSpPr>
          <p:cNvPr id="100355" name="Rectangle 3"/>
          <p:cNvSpPr>
            <a:spLocks noGrp="1" noChangeArrowheads="1"/>
          </p:cNvSpPr>
          <p:nvPr>
            <p:ph type="dt" sz="quarter" idx="1"/>
          </p:nvPr>
        </p:nvSpPr>
        <p:spPr bwMode="auto">
          <a:xfrm>
            <a:off x="3849582" y="3"/>
            <a:ext cx="2946573" cy="493378"/>
          </a:xfrm>
          <a:prstGeom prst="rect">
            <a:avLst/>
          </a:prstGeom>
          <a:noFill/>
          <a:ln w="9525">
            <a:noFill/>
            <a:miter lim="800000"/>
            <a:headEnd/>
            <a:tailEnd/>
          </a:ln>
        </p:spPr>
        <p:txBody>
          <a:bodyPr vert="horz" wrap="square" lIns="91368" tIns="45684" rIns="91368" bIns="45684" numCol="1" anchor="t" anchorCtr="0" compatLnSpc="1">
            <a:prstTxWarp prst="textNoShape">
              <a:avLst/>
            </a:prstTxWarp>
          </a:bodyPr>
          <a:lstStyle>
            <a:lvl1pPr algn="r" defTabSz="912813">
              <a:defRPr sz="1200">
                <a:latin typeface="Arial" charset="0"/>
              </a:defRPr>
            </a:lvl1pPr>
          </a:lstStyle>
          <a:p>
            <a:fld id="{665FD545-D0CD-4B5C-84CA-87C7553E8B5A}" type="datetime1">
              <a:rPr lang="en-US"/>
              <a:pPr/>
              <a:t>1/20/2016</a:t>
            </a:fld>
            <a:endParaRPr lang="en-US" dirty="0"/>
          </a:p>
        </p:txBody>
      </p:sp>
      <p:sp>
        <p:nvSpPr>
          <p:cNvPr id="100356" name="Rectangle 4"/>
          <p:cNvSpPr>
            <a:spLocks noGrp="1" noChangeArrowheads="1"/>
          </p:cNvSpPr>
          <p:nvPr>
            <p:ph type="ftr" sz="quarter" idx="2"/>
          </p:nvPr>
        </p:nvSpPr>
        <p:spPr bwMode="auto">
          <a:xfrm>
            <a:off x="3" y="9379202"/>
            <a:ext cx="2946573" cy="493378"/>
          </a:xfrm>
          <a:prstGeom prst="rect">
            <a:avLst/>
          </a:prstGeom>
          <a:noFill/>
          <a:ln w="9525">
            <a:noFill/>
            <a:miter lim="800000"/>
            <a:headEnd/>
            <a:tailEnd/>
          </a:ln>
        </p:spPr>
        <p:txBody>
          <a:bodyPr vert="horz" wrap="square" lIns="91368" tIns="45684" rIns="91368" bIns="45684" numCol="1" anchor="b" anchorCtr="0" compatLnSpc="1">
            <a:prstTxWarp prst="textNoShape">
              <a:avLst/>
            </a:prstTxWarp>
          </a:bodyPr>
          <a:lstStyle>
            <a:lvl1pPr defTabSz="912813">
              <a:defRPr sz="1200">
                <a:latin typeface="Arial" charset="0"/>
              </a:defRPr>
            </a:lvl1pPr>
          </a:lstStyle>
          <a:p>
            <a:endParaRPr lang="en-US" dirty="0"/>
          </a:p>
        </p:txBody>
      </p:sp>
      <p:sp>
        <p:nvSpPr>
          <p:cNvPr id="100357" name="Rectangle 5"/>
          <p:cNvSpPr>
            <a:spLocks noGrp="1" noChangeArrowheads="1"/>
          </p:cNvSpPr>
          <p:nvPr>
            <p:ph type="sldNum" sz="quarter" idx="3"/>
          </p:nvPr>
        </p:nvSpPr>
        <p:spPr bwMode="auto">
          <a:xfrm>
            <a:off x="3849582" y="9379202"/>
            <a:ext cx="2946573" cy="493378"/>
          </a:xfrm>
          <a:prstGeom prst="rect">
            <a:avLst/>
          </a:prstGeom>
          <a:noFill/>
          <a:ln w="9525">
            <a:noFill/>
            <a:miter lim="800000"/>
            <a:headEnd/>
            <a:tailEnd/>
          </a:ln>
        </p:spPr>
        <p:txBody>
          <a:bodyPr vert="horz" wrap="square" lIns="91368" tIns="45684" rIns="91368" bIns="45684" numCol="1" anchor="b" anchorCtr="0" compatLnSpc="1">
            <a:prstTxWarp prst="textNoShape">
              <a:avLst/>
            </a:prstTxWarp>
          </a:bodyPr>
          <a:lstStyle>
            <a:lvl1pPr algn="r" defTabSz="912813">
              <a:defRPr sz="1200">
                <a:latin typeface="Arial" charset="0"/>
              </a:defRPr>
            </a:lvl1pPr>
          </a:lstStyle>
          <a:p>
            <a:fld id="{F004616D-489A-430B-B9A6-9E535D88E0B2}" type="slidenum">
              <a:rPr lang="en-US"/>
              <a:pPr/>
              <a:t>‹#›</a:t>
            </a:fld>
            <a:endParaRPr lang="en-US" dirty="0"/>
          </a:p>
        </p:txBody>
      </p:sp>
    </p:spTree>
    <p:extLst>
      <p:ext uri="{BB962C8B-B14F-4D97-AF65-F5344CB8AC3E}">
        <p14:creationId xmlns:p14="http://schemas.microsoft.com/office/powerpoint/2010/main" val="2556019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3" y="3"/>
            <a:ext cx="2946573" cy="493378"/>
          </a:xfrm>
          <a:prstGeom prst="rect">
            <a:avLst/>
          </a:prstGeom>
          <a:noFill/>
          <a:ln w="9525">
            <a:noFill/>
            <a:miter lim="800000"/>
            <a:headEnd/>
            <a:tailEnd/>
          </a:ln>
        </p:spPr>
        <p:txBody>
          <a:bodyPr vert="horz" wrap="square" lIns="94035" tIns="47017" rIns="94035" bIns="47017" numCol="1" anchor="t" anchorCtr="0" compatLnSpc="1">
            <a:prstTxWarp prst="textNoShape">
              <a:avLst/>
            </a:prstTxWarp>
          </a:bodyPr>
          <a:lstStyle>
            <a:lvl1pPr defTabSz="939800">
              <a:defRPr sz="1200">
                <a:latin typeface="Arial" charset="0"/>
              </a:defRPr>
            </a:lvl1pPr>
          </a:lstStyle>
          <a:p>
            <a:endParaRPr lang="en-US" dirty="0"/>
          </a:p>
        </p:txBody>
      </p:sp>
      <p:sp>
        <p:nvSpPr>
          <p:cNvPr id="7171" name="Rectangle 3"/>
          <p:cNvSpPr>
            <a:spLocks noGrp="1" noChangeArrowheads="1"/>
          </p:cNvSpPr>
          <p:nvPr>
            <p:ph type="dt" idx="1"/>
          </p:nvPr>
        </p:nvSpPr>
        <p:spPr bwMode="auto">
          <a:xfrm>
            <a:off x="3849582" y="3"/>
            <a:ext cx="2946573" cy="493378"/>
          </a:xfrm>
          <a:prstGeom prst="rect">
            <a:avLst/>
          </a:prstGeom>
          <a:noFill/>
          <a:ln w="9525">
            <a:noFill/>
            <a:miter lim="800000"/>
            <a:headEnd/>
            <a:tailEnd/>
          </a:ln>
        </p:spPr>
        <p:txBody>
          <a:bodyPr vert="horz" wrap="square" lIns="94035" tIns="47017" rIns="94035" bIns="47017" numCol="1" anchor="t" anchorCtr="0" compatLnSpc="1">
            <a:prstTxWarp prst="textNoShape">
              <a:avLst/>
            </a:prstTxWarp>
          </a:bodyPr>
          <a:lstStyle>
            <a:lvl1pPr algn="r" defTabSz="939800">
              <a:defRPr sz="1200">
                <a:latin typeface="Arial" charset="0"/>
              </a:defRPr>
            </a:lvl1pPr>
          </a:lstStyle>
          <a:p>
            <a:fld id="{D291F19E-937E-49AE-9116-F389604D4A78}" type="datetime1">
              <a:rPr lang="en-US"/>
              <a:pPr/>
              <a:t>1/20/2016</a:t>
            </a:fld>
            <a:endParaRPr lang="en-US" dirty="0"/>
          </a:p>
        </p:txBody>
      </p:sp>
      <p:sp>
        <p:nvSpPr>
          <p:cNvPr id="14340" name="Rectangle 4"/>
          <p:cNvSpPr>
            <a:spLocks noGrp="1" noRot="1" noChangeAspect="1" noChangeArrowheads="1" noTextEdit="1"/>
          </p:cNvSpPr>
          <p:nvPr>
            <p:ph type="sldImg" idx="2"/>
          </p:nvPr>
        </p:nvSpPr>
        <p:spPr bwMode="auto">
          <a:xfrm>
            <a:off x="928688" y="739775"/>
            <a:ext cx="4941887" cy="3706813"/>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680684" y="4691273"/>
            <a:ext cx="5436313" cy="4442075"/>
          </a:xfrm>
          <a:prstGeom prst="rect">
            <a:avLst/>
          </a:prstGeom>
          <a:noFill/>
          <a:ln w="9525">
            <a:noFill/>
            <a:miter lim="800000"/>
            <a:headEnd/>
            <a:tailEnd/>
          </a:ln>
        </p:spPr>
        <p:txBody>
          <a:bodyPr vert="horz" wrap="square" lIns="94035" tIns="47017" rIns="94035" bIns="4701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74" name="Rectangle 6"/>
          <p:cNvSpPr>
            <a:spLocks noGrp="1" noChangeArrowheads="1"/>
          </p:cNvSpPr>
          <p:nvPr>
            <p:ph type="ftr" sz="quarter" idx="4"/>
          </p:nvPr>
        </p:nvSpPr>
        <p:spPr bwMode="auto">
          <a:xfrm>
            <a:off x="3" y="9379202"/>
            <a:ext cx="2946573" cy="493378"/>
          </a:xfrm>
          <a:prstGeom prst="rect">
            <a:avLst/>
          </a:prstGeom>
          <a:noFill/>
          <a:ln w="9525">
            <a:noFill/>
            <a:miter lim="800000"/>
            <a:headEnd/>
            <a:tailEnd/>
          </a:ln>
        </p:spPr>
        <p:txBody>
          <a:bodyPr vert="horz" wrap="square" lIns="94035" tIns="47017" rIns="94035" bIns="47017" numCol="1" anchor="b" anchorCtr="0" compatLnSpc="1">
            <a:prstTxWarp prst="textNoShape">
              <a:avLst/>
            </a:prstTxWarp>
          </a:bodyPr>
          <a:lstStyle>
            <a:lvl1pPr defTabSz="939800">
              <a:defRPr sz="1200">
                <a:latin typeface="Arial" charset="0"/>
              </a:defRPr>
            </a:lvl1pPr>
          </a:lstStyle>
          <a:p>
            <a:endParaRPr lang="en-US" dirty="0"/>
          </a:p>
        </p:txBody>
      </p:sp>
      <p:sp>
        <p:nvSpPr>
          <p:cNvPr id="7175" name="Rectangle 7"/>
          <p:cNvSpPr>
            <a:spLocks noGrp="1" noChangeArrowheads="1"/>
          </p:cNvSpPr>
          <p:nvPr>
            <p:ph type="sldNum" sz="quarter" idx="5"/>
          </p:nvPr>
        </p:nvSpPr>
        <p:spPr bwMode="auto">
          <a:xfrm>
            <a:off x="3849582" y="9379202"/>
            <a:ext cx="2946573" cy="493378"/>
          </a:xfrm>
          <a:prstGeom prst="rect">
            <a:avLst/>
          </a:prstGeom>
          <a:noFill/>
          <a:ln w="9525">
            <a:noFill/>
            <a:miter lim="800000"/>
            <a:headEnd/>
            <a:tailEnd/>
          </a:ln>
        </p:spPr>
        <p:txBody>
          <a:bodyPr vert="horz" wrap="square" lIns="94035" tIns="47017" rIns="94035" bIns="47017" numCol="1" anchor="b" anchorCtr="0" compatLnSpc="1">
            <a:prstTxWarp prst="textNoShape">
              <a:avLst/>
            </a:prstTxWarp>
          </a:bodyPr>
          <a:lstStyle>
            <a:lvl1pPr algn="r" defTabSz="939800">
              <a:defRPr sz="1200">
                <a:latin typeface="Arial" charset="0"/>
              </a:defRPr>
            </a:lvl1pPr>
          </a:lstStyle>
          <a:p>
            <a:fld id="{A5B04E75-BB32-4FF2-BB2D-DF0BA6396AC2}" type="slidenum">
              <a:rPr lang="en-US"/>
              <a:pPr/>
              <a:t>‹#›</a:t>
            </a:fld>
            <a:endParaRPr lang="en-US" dirty="0"/>
          </a:p>
        </p:txBody>
      </p:sp>
    </p:spTree>
    <p:extLst>
      <p:ext uri="{BB962C8B-B14F-4D97-AF65-F5344CB8AC3E}">
        <p14:creationId xmlns:p14="http://schemas.microsoft.com/office/powerpoint/2010/main" val="8026865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5B04E75-BB32-4FF2-BB2D-DF0BA6396AC2}" type="slidenum">
              <a:rPr lang="en-US" smtClean="0"/>
              <a:pPr/>
              <a:t>1</a:t>
            </a:fld>
            <a:endParaRPr lang="en-US" dirty="0"/>
          </a:p>
        </p:txBody>
      </p:sp>
    </p:spTree>
    <p:extLst>
      <p:ext uri="{BB962C8B-B14F-4D97-AF65-F5344CB8AC3E}">
        <p14:creationId xmlns:p14="http://schemas.microsoft.com/office/powerpoint/2010/main" val="17128144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5B04E75-BB32-4FF2-BB2D-DF0BA6396AC2}" type="slidenum">
              <a:rPr lang="en-US" smtClean="0"/>
              <a:pPr/>
              <a:t>10</a:t>
            </a:fld>
            <a:endParaRPr lang="en-US" dirty="0"/>
          </a:p>
        </p:txBody>
      </p:sp>
    </p:spTree>
    <p:extLst>
      <p:ext uri="{BB962C8B-B14F-4D97-AF65-F5344CB8AC3E}">
        <p14:creationId xmlns:p14="http://schemas.microsoft.com/office/powerpoint/2010/main" val="24405939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5B04E75-BB32-4FF2-BB2D-DF0BA6396AC2}" type="slidenum">
              <a:rPr lang="en-US" smtClean="0"/>
              <a:pPr/>
              <a:t>11</a:t>
            </a:fld>
            <a:endParaRPr lang="en-US" dirty="0"/>
          </a:p>
        </p:txBody>
      </p:sp>
    </p:spTree>
    <p:extLst>
      <p:ext uri="{BB962C8B-B14F-4D97-AF65-F5344CB8AC3E}">
        <p14:creationId xmlns:p14="http://schemas.microsoft.com/office/powerpoint/2010/main" val="13968271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5B04E75-BB32-4FF2-BB2D-DF0BA6396AC2}" type="slidenum">
              <a:rPr lang="en-US" smtClean="0"/>
              <a:pPr/>
              <a:t>12</a:t>
            </a:fld>
            <a:endParaRPr lang="en-US" dirty="0"/>
          </a:p>
        </p:txBody>
      </p:sp>
    </p:spTree>
    <p:extLst>
      <p:ext uri="{BB962C8B-B14F-4D97-AF65-F5344CB8AC3E}">
        <p14:creationId xmlns:p14="http://schemas.microsoft.com/office/powerpoint/2010/main" val="14314613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5B04E75-BB32-4FF2-BB2D-DF0BA6396AC2}" type="slidenum">
              <a:rPr lang="en-US" smtClean="0"/>
              <a:pPr/>
              <a:t>13</a:t>
            </a:fld>
            <a:endParaRPr lang="en-US" dirty="0"/>
          </a:p>
        </p:txBody>
      </p:sp>
    </p:spTree>
    <p:extLst>
      <p:ext uri="{BB962C8B-B14F-4D97-AF65-F5344CB8AC3E}">
        <p14:creationId xmlns:p14="http://schemas.microsoft.com/office/powerpoint/2010/main" val="4070790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5B04E75-BB32-4FF2-BB2D-DF0BA6396AC2}" type="slidenum">
              <a:rPr lang="en-US" smtClean="0"/>
              <a:pPr/>
              <a:t>14</a:t>
            </a:fld>
            <a:endParaRPr lang="en-US" dirty="0"/>
          </a:p>
        </p:txBody>
      </p:sp>
    </p:spTree>
    <p:extLst>
      <p:ext uri="{BB962C8B-B14F-4D97-AF65-F5344CB8AC3E}">
        <p14:creationId xmlns:p14="http://schemas.microsoft.com/office/powerpoint/2010/main" val="22832157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5B04E75-BB32-4FF2-BB2D-DF0BA6396AC2}" type="slidenum">
              <a:rPr lang="en-US" smtClean="0"/>
              <a:pPr/>
              <a:t>15</a:t>
            </a:fld>
            <a:endParaRPr lang="en-US" dirty="0"/>
          </a:p>
        </p:txBody>
      </p:sp>
    </p:spTree>
    <p:extLst>
      <p:ext uri="{BB962C8B-B14F-4D97-AF65-F5344CB8AC3E}">
        <p14:creationId xmlns:p14="http://schemas.microsoft.com/office/powerpoint/2010/main" val="25641236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5B04E75-BB32-4FF2-BB2D-DF0BA6396AC2}" type="slidenum">
              <a:rPr lang="en-US" smtClean="0"/>
              <a:pPr/>
              <a:t>16</a:t>
            </a:fld>
            <a:endParaRPr lang="en-US" dirty="0"/>
          </a:p>
        </p:txBody>
      </p:sp>
    </p:spTree>
    <p:extLst>
      <p:ext uri="{BB962C8B-B14F-4D97-AF65-F5344CB8AC3E}">
        <p14:creationId xmlns:p14="http://schemas.microsoft.com/office/powerpoint/2010/main" val="13528777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5B04E75-BB32-4FF2-BB2D-DF0BA6396AC2}" type="slidenum">
              <a:rPr lang="en-US" smtClean="0"/>
              <a:pPr/>
              <a:t>17</a:t>
            </a:fld>
            <a:endParaRPr lang="en-US" dirty="0"/>
          </a:p>
        </p:txBody>
      </p:sp>
    </p:spTree>
    <p:extLst>
      <p:ext uri="{BB962C8B-B14F-4D97-AF65-F5344CB8AC3E}">
        <p14:creationId xmlns:p14="http://schemas.microsoft.com/office/powerpoint/2010/main" val="11215794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5B04E75-BB32-4FF2-BB2D-DF0BA6396AC2}" type="slidenum">
              <a:rPr lang="en-US" smtClean="0"/>
              <a:pPr/>
              <a:t>18</a:t>
            </a:fld>
            <a:endParaRPr lang="en-US" dirty="0"/>
          </a:p>
        </p:txBody>
      </p:sp>
    </p:spTree>
    <p:extLst>
      <p:ext uri="{BB962C8B-B14F-4D97-AF65-F5344CB8AC3E}">
        <p14:creationId xmlns:p14="http://schemas.microsoft.com/office/powerpoint/2010/main" val="12669383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b="1" u="sng" dirty="0" smtClean="0"/>
              <a:t>Relevant Market</a:t>
            </a:r>
            <a:endParaRPr lang="en-IN" b="0" u="none" dirty="0" smtClean="0"/>
          </a:p>
          <a:p>
            <a:r>
              <a:rPr lang="en-IN" b="0" u="none" dirty="0" smtClean="0"/>
              <a:t>Section 2(r):</a:t>
            </a:r>
            <a:r>
              <a:rPr lang="en-IN" b="0" u="none" baseline="0" dirty="0" smtClean="0"/>
              <a:t> RM = RPM + RGM</a:t>
            </a:r>
          </a:p>
          <a:p>
            <a:r>
              <a:rPr lang="en-IN" b="0" u="none" baseline="0" dirty="0" smtClean="0"/>
              <a:t>Section 2(s): RGM = </a:t>
            </a:r>
            <a:r>
              <a:rPr lang="en-IN" b="0" i="1" u="none" baseline="0" dirty="0" smtClean="0"/>
              <a:t>“market comprising area in which the conditions of competition for supply of goods or provision of services or demand of goods or services are distinctly homogenous and can be distinguished from the conditions prevailing in the neighbouring areas”</a:t>
            </a:r>
            <a:endParaRPr lang="en-US" b="1" i="1" u="sng" dirty="0" smtClean="0"/>
          </a:p>
          <a:p>
            <a:endParaRPr lang="en-IN" dirty="0"/>
          </a:p>
        </p:txBody>
      </p:sp>
      <p:sp>
        <p:nvSpPr>
          <p:cNvPr id="4" name="Slide Number Placeholder 3"/>
          <p:cNvSpPr>
            <a:spLocks noGrp="1"/>
          </p:cNvSpPr>
          <p:nvPr>
            <p:ph type="sldNum" sz="quarter" idx="10"/>
          </p:nvPr>
        </p:nvSpPr>
        <p:spPr/>
        <p:txBody>
          <a:bodyPr/>
          <a:lstStyle/>
          <a:p>
            <a:fld id="{A5B04E75-BB32-4FF2-BB2D-DF0BA6396AC2}" type="slidenum">
              <a:rPr lang="en-US" smtClean="0"/>
              <a:pPr/>
              <a:t>19</a:t>
            </a:fld>
            <a:endParaRPr lang="en-US" dirty="0"/>
          </a:p>
        </p:txBody>
      </p:sp>
    </p:spTree>
    <p:extLst>
      <p:ext uri="{BB962C8B-B14F-4D97-AF65-F5344CB8AC3E}">
        <p14:creationId xmlns:p14="http://schemas.microsoft.com/office/powerpoint/2010/main" val="14532704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5B04E75-BB32-4FF2-BB2D-DF0BA6396AC2}" type="slidenum">
              <a:rPr lang="en-US" smtClean="0"/>
              <a:pPr/>
              <a:t>2</a:t>
            </a:fld>
            <a:endParaRPr lang="en-US" dirty="0"/>
          </a:p>
        </p:txBody>
      </p:sp>
    </p:spTree>
    <p:extLst>
      <p:ext uri="{BB962C8B-B14F-4D97-AF65-F5344CB8AC3E}">
        <p14:creationId xmlns:p14="http://schemas.microsoft.com/office/powerpoint/2010/main" val="11871545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b="1" u="sng" dirty="0" smtClean="0"/>
              <a:t>Relevant Market</a:t>
            </a:r>
            <a:endParaRPr lang="en-IN" b="0" u="none" dirty="0" smtClean="0"/>
          </a:p>
          <a:p>
            <a:r>
              <a:rPr lang="en-IN" b="0" u="none" dirty="0" smtClean="0"/>
              <a:t>Section 2(r):</a:t>
            </a:r>
            <a:r>
              <a:rPr lang="en-IN" b="0" u="none" baseline="0" dirty="0" smtClean="0"/>
              <a:t> RM = RPM + RGM</a:t>
            </a:r>
          </a:p>
          <a:p>
            <a:r>
              <a:rPr lang="en-IN" b="0" u="none" baseline="0" dirty="0" smtClean="0"/>
              <a:t>Section 2(s): RGM = </a:t>
            </a:r>
            <a:r>
              <a:rPr lang="en-IN" b="0" i="1" u="none" baseline="0" dirty="0" smtClean="0"/>
              <a:t>“market comprising area in which the conditions of competition for supply of goods or provision of services or demand of goods or services are distinctly homogenous and can be distinguished from the conditions prevailing in the neighbouring areas”</a:t>
            </a:r>
            <a:endParaRPr lang="en-US" b="1" i="1" u="sng" dirty="0" smtClean="0"/>
          </a:p>
          <a:p>
            <a:endParaRPr lang="en-IN" dirty="0"/>
          </a:p>
        </p:txBody>
      </p:sp>
      <p:sp>
        <p:nvSpPr>
          <p:cNvPr id="4" name="Slide Number Placeholder 3"/>
          <p:cNvSpPr>
            <a:spLocks noGrp="1"/>
          </p:cNvSpPr>
          <p:nvPr>
            <p:ph type="sldNum" sz="quarter" idx="10"/>
          </p:nvPr>
        </p:nvSpPr>
        <p:spPr/>
        <p:txBody>
          <a:bodyPr/>
          <a:lstStyle/>
          <a:p>
            <a:fld id="{A5B04E75-BB32-4FF2-BB2D-DF0BA6396AC2}" type="slidenum">
              <a:rPr lang="en-US" smtClean="0"/>
              <a:pPr/>
              <a:t>20</a:t>
            </a:fld>
            <a:endParaRPr lang="en-US" dirty="0"/>
          </a:p>
        </p:txBody>
      </p:sp>
    </p:spTree>
    <p:extLst>
      <p:ext uri="{BB962C8B-B14F-4D97-AF65-F5344CB8AC3E}">
        <p14:creationId xmlns:p14="http://schemas.microsoft.com/office/powerpoint/2010/main" val="38773215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b="1" u="sng" dirty="0" smtClean="0"/>
              <a:t>Relevant Market</a:t>
            </a:r>
            <a:endParaRPr lang="en-IN" b="0" u="none" dirty="0" smtClean="0"/>
          </a:p>
          <a:p>
            <a:r>
              <a:rPr lang="en-IN" b="0" u="none" dirty="0" smtClean="0"/>
              <a:t>Section 2(r):</a:t>
            </a:r>
            <a:r>
              <a:rPr lang="en-IN" b="0" u="none" baseline="0" dirty="0" smtClean="0"/>
              <a:t> RM = RPM + RGM</a:t>
            </a:r>
          </a:p>
          <a:p>
            <a:r>
              <a:rPr lang="en-IN" b="0" u="none" baseline="0" dirty="0" smtClean="0"/>
              <a:t>Section 2(s): RGM = </a:t>
            </a:r>
            <a:r>
              <a:rPr lang="en-IN" b="0" i="1" u="none" baseline="0" dirty="0" smtClean="0"/>
              <a:t>“market comprising area in which the conditions of competition for supply of goods or provision of services or demand of goods or services are distinctly homogenous and can be distinguished from the conditions prevailing in the neighbouring areas”</a:t>
            </a:r>
            <a:endParaRPr lang="en-US" b="1" i="1" u="sng" dirty="0" smtClean="0"/>
          </a:p>
          <a:p>
            <a:endParaRPr lang="en-IN" dirty="0"/>
          </a:p>
        </p:txBody>
      </p:sp>
      <p:sp>
        <p:nvSpPr>
          <p:cNvPr id="4" name="Slide Number Placeholder 3"/>
          <p:cNvSpPr>
            <a:spLocks noGrp="1"/>
          </p:cNvSpPr>
          <p:nvPr>
            <p:ph type="sldNum" sz="quarter" idx="10"/>
          </p:nvPr>
        </p:nvSpPr>
        <p:spPr/>
        <p:txBody>
          <a:bodyPr/>
          <a:lstStyle/>
          <a:p>
            <a:fld id="{A5B04E75-BB32-4FF2-BB2D-DF0BA6396AC2}" type="slidenum">
              <a:rPr lang="en-US" smtClean="0"/>
              <a:pPr/>
              <a:t>21</a:t>
            </a:fld>
            <a:endParaRPr lang="en-US" dirty="0"/>
          </a:p>
        </p:txBody>
      </p:sp>
    </p:spTree>
    <p:extLst>
      <p:ext uri="{BB962C8B-B14F-4D97-AF65-F5344CB8AC3E}">
        <p14:creationId xmlns:p14="http://schemas.microsoft.com/office/powerpoint/2010/main" val="1884765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6F2CA3-DF9A-450E-BCC9-3B8706C8E044}" type="slidenum">
              <a:rPr lang="en-US" smtClean="0"/>
              <a:pPr/>
              <a:t>22</a:t>
            </a:fld>
            <a:endParaRPr lang="en-US"/>
          </a:p>
        </p:txBody>
      </p:sp>
    </p:spTree>
    <p:extLst>
      <p:ext uri="{BB962C8B-B14F-4D97-AF65-F5344CB8AC3E}">
        <p14:creationId xmlns:p14="http://schemas.microsoft.com/office/powerpoint/2010/main" val="2881862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6F2CA3-DF9A-450E-BCC9-3B8706C8E044}" type="slidenum">
              <a:rPr lang="en-US" smtClean="0"/>
              <a:pPr/>
              <a:t>23</a:t>
            </a:fld>
            <a:endParaRPr lang="en-US"/>
          </a:p>
        </p:txBody>
      </p:sp>
    </p:spTree>
    <p:extLst>
      <p:ext uri="{BB962C8B-B14F-4D97-AF65-F5344CB8AC3E}">
        <p14:creationId xmlns:p14="http://schemas.microsoft.com/office/powerpoint/2010/main" val="2881862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5B04E75-BB32-4FF2-BB2D-DF0BA6396AC2}" type="slidenum">
              <a:rPr lang="en-US" smtClean="0"/>
              <a:pPr/>
              <a:t>24</a:t>
            </a:fld>
            <a:endParaRPr lang="en-US" dirty="0"/>
          </a:p>
        </p:txBody>
      </p:sp>
    </p:spTree>
    <p:extLst>
      <p:ext uri="{BB962C8B-B14F-4D97-AF65-F5344CB8AC3E}">
        <p14:creationId xmlns:p14="http://schemas.microsoft.com/office/powerpoint/2010/main" val="29728042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5B04E75-BB32-4FF2-BB2D-DF0BA6396AC2}" type="slidenum">
              <a:rPr lang="en-US" smtClean="0"/>
              <a:pPr/>
              <a:t>25</a:t>
            </a:fld>
            <a:endParaRPr lang="en-US" dirty="0"/>
          </a:p>
        </p:txBody>
      </p:sp>
    </p:spTree>
    <p:extLst>
      <p:ext uri="{BB962C8B-B14F-4D97-AF65-F5344CB8AC3E}">
        <p14:creationId xmlns:p14="http://schemas.microsoft.com/office/powerpoint/2010/main" val="15593129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5B04E75-BB32-4FF2-BB2D-DF0BA6396AC2}" type="slidenum">
              <a:rPr lang="en-US" smtClean="0"/>
              <a:pPr/>
              <a:t>26</a:t>
            </a:fld>
            <a:endParaRPr lang="en-US" dirty="0"/>
          </a:p>
        </p:txBody>
      </p:sp>
    </p:spTree>
    <p:extLst>
      <p:ext uri="{BB962C8B-B14F-4D97-AF65-F5344CB8AC3E}">
        <p14:creationId xmlns:p14="http://schemas.microsoft.com/office/powerpoint/2010/main" val="8304691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5B04E75-BB32-4FF2-BB2D-DF0BA6396AC2}" type="slidenum">
              <a:rPr lang="en-US" smtClean="0"/>
              <a:pPr/>
              <a:t>27</a:t>
            </a:fld>
            <a:endParaRPr lang="en-US" dirty="0"/>
          </a:p>
        </p:txBody>
      </p:sp>
    </p:spTree>
    <p:extLst>
      <p:ext uri="{BB962C8B-B14F-4D97-AF65-F5344CB8AC3E}">
        <p14:creationId xmlns:p14="http://schemas.microsoft.com/office/powerpoint/2010/main" val="11067209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5B04E75-BB32-4FF2-BB2D-DF0BA6396AC2}" type="slidenum">
              <a:rPr lang="en-US" smtClean="0"/>
              <a:pPr/>
              <a:t>28</a:t>
            </a:fld>
            <a:endParaRPr lang="en-US" dirty="0"/>
          </a:p>
        </p:txBody>
      </p:sp>
    </p:spTree>
    <p:extLst>
      <p:ext uri="{BB962C8B-B14F-4D97-AF65-F5344CB8AC3E}">
        <p14:creationId xmlns:p14="http://schemas.microsoft.com/office/powerpoint/2010/main" val="23069003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5B04E75-BB32-4FF2-BB2D-DF0BA6396AC2}" type="slidenum">
              <a:rPr lang="en-US" smtClean="0"/>
              <a:pPr/>
              <a:t>29</a:t>
            </a:fld>
            <a:endParaRPr lang="en-US" dirty="0"/>
          </a:p>
        </p:txBody>
      </p:sp>
    </p:spTree>
    <p:extLst>
      <p:ext uri="{BB962C8B-B14F-4D97-AF65-F5344CB8AC3E}">
        <p14:creationId xmlns:p14="http://schemas.microsoft.com/office/powerpoint/2010/main" val="2905598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5B04E75-BB32-4FF2-BB2D-DF0BA6396AC2}" type="slidenum">
              <a:rPr lang="en-US" smtClean="0"/>
              <a:pPr/>
              <a:t>3</a:t>
            </a:fld>
            <a:endParaRPr lang="en-US" dirty="0"/>
          </a:p>
        </p:txBody>
      </p:sp>
    </p:spTree>
    <p:extLst>
      <p:ext uri="{BB962C8B-B14F-4D97-AF65-F5344CB8AC3E}">
        <p14:creationId xmlns:p14="http://schemas.microsoft.com/office/powerpoint/2010/main" val="42194717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5B04E75-BB32-4FF2-BB2D-DF0BA6396AC2}" type="slidenum">
              <a:rPr lang="en-US" smtClean="0"/>
              <a:pPr/>
              <a:t>30</a:t>
            </a:fld>
            <a:endParaRPr lang="en-US" dirty="0"/>
          </a:p>
        </p:txBody>
      </p:sp>
    </p:spTree>
    <p:extLst>
      <p:ext uri="{BB962C8B-B14F-4D97-AF65-F5344CB8AC3E}">
        <p14:creationId xmlns:p14="http://schemas.microsoft.com/office/powerpoint/2010/main" val="14175923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5B04E75-BB32-4FF2-BB2D-DF0BA6396AC2}" type="slidenum">
              <a:rPr lang="en-US" smtClean="0"/>
              <a:pPr/>
              <a:t>31</a:t>
            </a:fld>
            <a:endParaRPr lang="en-US" dirty="0"/>
          </a:p>
        </p:txBody>
      </p:sp>
    </p:spTree>
    <p:extLst>
      <p:ext uri="{BB962C8B-B14F-4D97-AF65-F5344CB8AC3E}">
        <p14:creationId xmlns:p14="http://schemas.microsoft.com/office/powerpoint/2010/main" val="376299818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5B04E75-BB32-4FF2-BB2D-DF0BA6396AC2}" type="slidenum">
              <a:rPr lang="en-US" smtClean="0"/>
              <a:pPr/>
              <a:t>32</a:t>
            </a:fld>
            <a:endParaRPr lang="en-US" dirty="0"/>
          </a:p>
        </p:txBody>
      </p:sp>
    </p:spTree>
    <p:extLst>
      <p:ext uri="{BB962C8B-B14F-4D97-AF65-F5344CB8AC3E}">
        <p14:creationId xmlns:p14="http://schemas.microsoft.com/office/powerpoint/2010/main" val="13961485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5B04E75-BB32-4FF2-BB2D-DF0BA6396AC2}" type="slidenum">
              <a:rPr lang="en-US" smtClean="0"/>
              <a:pPr/>
              <a:t>33</a:t>
            </a:fld>
            <a:endParaRPr lang="en-US" dirty="0"/>
          </a:p>
        </p:txBody>
      </p:sp>
    </p:spTree>
    <p:extLst>
      <p:ext uri="{BB962C8B-B14F-4D97-AF65-F5344CB8AC3E}">
        <p14:creationId xmlns:p14="http://schemas.microsoft.com/office/powerpoint/2010/main" val="420058799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5B04E75-BB32-4FF2-BB2D-DF0BA6396AC2}" type="slidenum">
              <a:rPr lang="en-US" smtClean="0"/>
              <a:pPr/>
              <a:t>34</a:t>
            </a:fld>
            <a:endParaRPr lang="en-US" dirty="0"/>
          </a:p>
        </p:txBody>
      </p:sp>
    </p:spTree>
    <p:extLst>
      <p:ext uri="{BB962C8B-B14F-4D97-AF65-F5344CB8AC3E}">
        <p14:creationId xmlns:p14="http://schemas.microsoft.com/office/powerpoint/2010/main" val="199179198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IN" sz="1200" kern="1200" dirty="0" smtClean="0">
                <a:solidFill>
                  <a:schemeClr val="tx1"/>
                </a:solidFill>
                <a:effectLst/>
                <a:latin typeface="Trebuchet MS" panose="020B0603020202020204" pitchFamily="34" charset="0"/>
                <a:ea typeface="+mn-ea"/>
                <a:cs typeface="+mn-cs"/>
              </a:rPr>
              <a:t>EH test uses aggregate inflow/outflow of consumers (import/export of goods) to determine</a:t>
            </a:r>
            <a:r>
              <a:rPr lang="en-IN" sz="1200" kern="1200" baseline="0" dirty="0" smtClean="0">
                <a:solidFill>
                  <a:schemeClr val="tx1"/>
                </a:solidFill>
                <a:effectLst/>
                <a:latin typeface="Trebuchet MS" panose="020B0603020202020204" pitchFamily="34" charset="0"/>
                <a:ea typeface="+mn-ea"/>
                <a:cs typeface="+mn-cs"/>
              </a:rPr>
              <a:t> RGM</a:t>
            </a:r>
            <a:r>
              <a:rPr lang="en-IN" sz="1200" kern="1200" dirty="0" smtClean="0">
                <a:solidFill>
                  <a:schemeClr val="tx1"/>
                </a:solidFill>
                <a:effectLst/>
                <a:latin typeface="Trebuchet MS" panose="020B0603020202020204" pitchFamily="34" charset="0"/>
                <a:ea typeface="+mn-ea"/>
                <a:cs typeface="+mn-cs"/>
              </a:rPr>
              <a:t>. The boundaries of RGM is expanded till inflow and outflow are below</a:t>
            </a:r>
            <a:r>
              <a:rPr lang="en-IN" sz="1200" kern="1200" baseline="0" dirty="0" smtClean="0">
                <a:solidFill>
                  <a:schemeClr val="tx1"/>
                </a:solidFill>
                <a:effectLst/>
                <a:latin typeface="Trebuchet MS" panose="020B0603020202020204" pitchFamily="34" charset="0"/>
                <a:ea typeface="+mn-ea"/>
                <a:cs typeface="+mn-cs"/>
              </a:rPr>
              <a:t> a cut-off level. The cut off level is usually 10% of total sales.</a:t>
            </a:r>
            <a:endParaRPr lang="en-IN" sz="1200" b="1" kern="1200" baseline="0" dirty="0" smtClean="0">
              <a:solidFill>
                <a:schemeClr val="tx1"/>
              </a:solidFill>
              <a:effectLst/>
              <a:latin typeface="Trebuchet MS" panose="020B0603020202020204" pitchFamily="34" charset="0"/>
              <a:ea typeface="+mn-ea"/>
              <a:cs typeface="+mn-cs"/>
            </a:endParaRPr>
          </a:p>
          <a:p>
            <a:pPr algn="just"/>
            <a:r>
              <a:rPr lang="en-IN" sz="1200" kern="1200" dirty="0" smtClean="0">
                <a:solidFill>
                  <a:schemeClr val="tx1"/>
                </a:solidFill>
                <a:effectLst/>
                <a:latin typeface="Trebuchet MS" panose="020B0603020202020204" pitchFamily="34" charset="0"/>
                <a:ea typeface="+mn-ea"/>
                <a:cs typeface="+mn-cs"/>
              </a:rPr>
              <a:t>EH test has 2 measurements. First, determining the geographic area responsible for a percentage of sales. </a:t>
            </a:r>
            <a:r>
              <a:rPr lang="en-IN" sz="1200" kern="1200" dirty="0" err="1" smtClean="0">
                <a:solidFill>
                  <a:schemeClr val="tx1"/>
                </a:solidFill>
                <a:effectLst/>
                <a:latin typeface="Trebuchet MS" panose="020B0603020202020204" pitchFamily="34" charset="0"/>
                <a:ea typeface="+mn-ea"/>
                <a:cs typeface="+mn-cs"/>
              </a:rPr>
              <a:t>Elzinga</a:t>
            </a:r>
            <a:r>
              <a:rPr lang="en-IN" sz="1200" kern="1200" dirty="0" smtClean="0">
                <a:solidFill>
                  <a:schemeClr val="tx1"/>
                </a:solidFill>
                <a:effectLst/>
                <a:latin typeface="Trebuchet MS" panose="020B0603020202020204" pitchFamily="34" charset="0"/>
                <a:ea typeface="+mn-ea"/>
                <a:cs typeface="+mn-cs"/>
              </a:rPr>
              <a:t> and </a:t>
            </a:r>
            <a:r>
              <a:rPr lang="en-IN" sz="1200" kern="1200" dirty="0" err="1" smtClean="0">
                <a:solidFill>
                  <a:schemeClr val="tx1"/>
                </a:solidFill>
                <a:effectLst/>
                <a:latin typeface="Trebuchet MS" panose="020B0603020202020204" pitchFamily="34" charset="0"/>
                <a:ea typeface="+mn-ea"/>
                <a:cs typeface="+mn-cs"/>
              </a:rPr>
              <a:t>Hogarty</a:t>
            </a:r>
            <a:r>
              <a:rPr lang="en-IN" sz="1200" kern="1200" dirty="0" smtClean="0">
                <a:solidFill>
                  <a:schemeClr val="tx1"/>
                </a:solidFill>
                <a:effectLst/>
                <a:latin typeface="Trebuchet MS" panose="020B0603020202020204" pitchFamily="34" charset="0"/>
                <a:ea typeface="+mn-ea"/>
                <a:cs typeface="+mn-cs"/>
              </a:rPr>
              <a:t> originally suggested an area responsible for 75 percent of sales, and later suggested 90 percent for a “strong market”</a:t>
            </a:r>
            <a:r>
              <a:rPr lang="en-IN" sz="1200" kern="1200" baseline="0" dirty="0" smtClean="0">
                <a:solidFill>
                  <a:schemeClr val="tx1"/>
                </a:solidFill>
                <a:effectLst/>
                <a:latin typeface="Trebuchet MS" panose="020B0603020202020204" pitchFamily="34" charset="0"/>
                <a:ea typeface="+mn-ea"/>
                <a:cs typeface="+mn-cs"/>
              </a:rPr>
              <a:t> </a:t>
            </a:r>
            <a:r>
              <a:rPr lang="en-IN" sz="1200" kern="1200" dirty="0" smtClean="0">
                <a:solidFill>
                  <a:schemeClr val="tx1"/>
                </a:solidFill>
                <a:effectLst/>
                <a:latin typeface="Trebuchet MS" panose="020B0603020202020204" pitchFamily="34" charset="0"/>
                <a:ea typeface="+mn-ea"/>
                <a:cs typeface="+mn-cs"/>
              </a:rPr>
              <a:t>and 75 percent for a</a:t>
            </a:r>
            <a:r>
              <a:rPr lang="en-IN" sz="1200" kern="1200" baseline="0" dirty="0" smtClean="0">
                <a:solidFill>
                  <a:schemeClr val="tx1"/>
                </a:solidFill>
                <a:effectLst/>
                <a:latin typeface="Trebuchet MS" panose="020B0603020202020204" pitchFamily="34" charset="0"/>
                <a:ea typeface="+mn-ea"/>
                <a:cs typeface="+mn-cs"/>
              </a:rPr>
              <a:t> </a:t>
            </a:r>
            <a:r>
              <a:rPr lang="en-IN" sz="1200" kern="1200" dirty="0" smtClean="0">
                <a:solidFill>
                  <a:schemeClr val="tx1"/>
                </a:solidFill>
                <a:effectLst/>
                <a:latin typeface="Trebuchet MS" panose="020B0603020202020204" pitchFamily="34" charset="0"/>
                <a:ea typeface="+mn-ea"/>
                <a:cs typeface="+mn-cs"/>
              </a:rPr>
              <a:t>“weak</a:t>
            </a:r>
            <a:r>
              <a:rPr lang="en-IN" sz="1200" kern="1200" baseline="0" dirty="0" smtClean="0">
                <a:solidFill>
                  <a:schemeClr val="tx1"/>
                </a:solidFill>
                <a:effectLst/>
                <a:latin typeface="Trebuchet MS" panose="020B0603020202020204" pitchFamily="34" charset="0"/>
                <a:ea typeface="+mn-ea"/>
                <a:cs typeface="+mn-cs"/>
              </a:rPr>
              <a:t> </a:t>
            </a:r>
            <a:r>
              <a:rPr lang="en-IN" sz="1200" kern="1200" dirty="0" smtClean="0">
                <a:solidFill>
                  <a:schemeClr val="tx1"/>
                </a:solidFill>
                <a:effectLst/>
                <a:latin typeface="Trebuchet MS" panose="020B0603020202020204" pitchFamily="34" charset="0"/>
                <a:ea typeface="+mn-ea"/>
                <a:cs typeface="+mn-cs"/>
              </a:rPr>
              <a:t>market”. This area is sometimes called the service area/ draw area/</a:t>
            </a:r>
            <a:r>
              <a:rPr lang="en-IN" sz="1200" kern="1200" baseline="0" dirty="0" smtClean="0">
                <a:solidFill>
                  <a:schemeClr val="tx1"/>
                </a:solidFill>
                <a:effectLst/>
                <a:latin typeface="Trebuchet MS" panose="020B0603020202020204" pitchFamily="34" charset="0"/>
                <a:ea typeface="+mn-ea"/>
                <a:cs typeface="+mn-cs"/>
              </a:rPr>
              <a:t> </a:t>
            </a:r>
            <a:r>
              <a:rPr lang="en-IN" sz="1200" kern="1200" dirty="0" smtClean="0">
                <a:solidFill>
                  <a:schemeClr val="tx1"/>
                </a:solidFill>
                <a:effectLst/>
                <a:latin typeface="Trebuchet MS" panose="020B0603020202020204" pitchFamily="34" charset="0"/>
                <a:ea typeface="+mn-ea"/>
                <a:cs typeface="+mn-cs"/>
              </a:rPr>
              <a:t>catchment area. The measure of the service</a:t>
            </a:r>
            <a:r>
              <a:rPr lang="en-IN" sz="1200" kern="1200" baseline="0" dirty="0" smtClean="0">
                <a:solidFill>
                  <a:schemeClr val="tx1"/>
                </a:solidFill>
                <a:effectLst/>
                <a:latin typeface="Trebuchet MS" panose="020B0603020202020204" pitchFamily="34" charset="0"/>
                <a:ea typeface="+mn-ea"/>
                <a:cs typeface="+mn-cs"/>
              </a:rPr>
              <a:t> </a:t>
            </a:r>
            <a:r>
              <a:rPr lang="en-IN" sz="1200" kern="1200" dirty="0" smtClean="0">
                <a:solidFill>
                  <a:schemeClr val="tx1"/>
                </a:solidFill>
                <a:effectLst/>
                <a:latin typeface="Trebuchet MS" panose="020B0603020202020204" pitchFamily="34" charset="0"/>
                <a:ea typeface="+mn-ea"/>
                <a:cs typeface="+mn-cs"/>
              </a:rPr>
              <a:t>area is the Little In From Outside (</a:t>
            </a:r>
            <a:r>
              <a:rPr lang="en-IN" sz="1200" b="1" kern="1200" dirty="0" smtClean="0">
                <a:solidFill>
                  <a:schemeClr val="tx1"/>
                </a:solidFill>
                <a:effectLst/>
                <a:latin typeface="Trebuchet MS" panose="020B0603020202020204" pitchFamily="34" charset="0"/>
                <a:ea typeface="+mn-ea"/>
                <a:cs typeface="+mn-cs"/>
              </a:rPr>
              <a:t>LIFO</a:t>
            </a:r>
            <a:r>
              <a:rPr lang="en-IN" sz="1200" kern="1200" dirty="0" smtClean="0">
                <a:solidFill>
                  <a:schemeClr val="tx1"/>
                </a:solidFill>
                <a:effectLst/>
                <a:latin typeface="Trebuchet MS" panose="020B0603020202020204" pitchFamily="34" charset="0"/>
                <a:ea typeface="+mn-ea"/>
                <a:cs typeface="+mn-cs"/>
              </a:rPr>
              <a:t>) measure. </a:t>
            </a:r>
          </a:p>
          <a:p>
            <a:pPr algn="just"/>
            <a:r>
              <a:rPr lang="en-IN" sz="1200" kern="1200" dirty="0" smtClean="0">
                <a:solidFill>
                  <a:schemeClr val="tx1"/>
                </a:solidFill>
                <a:effectLst/>
                <a:latin typeface="Trebuchet MS" panose="020B0603020202020204" pitchFamily="34" charset="0"/>
                <a:ea typeface="+mn-ea"/>
                <a:cs typeface="+mn-cs"/>
              </a:rPr>
              <a:t>The second measurement is the percentage of residents in the service area who put their demand within the area.</a:t>
            </a:r>
            <a:r>
              <a:rPr lang="en-IN" sz="1200" kern="1200" baseline="0" dirty="0" smtClean="0">
                <a:solidFill>
                  <a:schemeClr val="tx1"/>
                </a:solidFill>
                <a:effectLst/>
                <a:latin typeface="Trebuchet MS" panose="020B0603020202020204" pitchFamily="34" charset="0"/>
                <a:ea typeface="+mn-ea"/>
                <a:cs typeface="+mn-cs"/>
              </a:rPr>
              <a:t> </a:t>
            </a:r>
            <a:r>
              <a:rPr lang="en-IN" sz="1200" kern="1200" dirty="0" smtClean="0">
                <a:solidFill>
                  <a:schemeClr val="tx1"/>
                </a:solidFill>
                <a:effectLst/>
                <a:latin typeface="Trebuchet MS" panose="020B0603020202020204" pitchFamily="34" charset="0"/>
                <a:ea typeface="+mn-ea"/>
                <a:cs typeface="+mn-cs"/>
              </a:rPr>
              <a:t>This is called the Little Out From Inside (</a:t>
            </a:r>
            <a:r>
              <a:rPr lang="en-IN" sz="1200" b="1" kern="1200" dirty="0" smtClean="0">
                <a:solidFill>
                  <a:schemeClr val="tx1"/>
                </a:solidFill>
                <a:effectLst/>
                <a:latin typeface="Trebuchet MS" panose="020B0603020202020204" pitchFamily="34" charset="0"/>
                <a:ea typeface="+mn-ea"/>
                <a:cs typeface="+mn-cs"/>
              </a:rPr>
              <a:t>LOFI</a:t>
            </a:r>
            <a:r>
              <a:rPr lang="en-IN" sz="1200" kern="1200" dirty="0" smtClean="0">
                <a:solidFill>
                  <a:schemeClr val="tx1"/>
                </a:solidFill>
                <a:effectLst/>
                <a:latin typeface="Trebuchet MS" panose="020B0603020202020204" pitchFamily="34" charset="0"/>
                <a:ea typeface="+mn-ea"/>
                <a:cs typeface="+mn-cs"/>
              </a:rPr>
              <a:t>) measure. This takes into account the consumers who would put</a:t>
            </a:r>
            <a:r>
              <a:rPr lang="en-IN" sz="1200" kern="1200" baseline="0" dirty="0" smtClean="0">
                <a:solidFill>
                  <a:schemeClr val="tx1"/>
                </a:solidFill>
                <a:effectLst/>
                <a:latin typeface="Trebuchet MS" panose="020B0603020202020204" pitchFamily="34" charset="0"/>
                <a:ea typeface="+mn-ea"/>
                <a:cs typeface="+mn-cs"/>
              </a:rPr>
              <a:t> their demand outside the service area in case there is increase in price of product/service demanded. </a:t>
            </a:r>
          </a:p>
          <a:p>
            <a:endParaRPr lang="en-IN" dirty="0">
              <a:latin typeface="Trebuchet MS" panose="020B0603020202020204" pitchFamily="34" charset="0"/>
            </a:endParaRPr>
          </a:p>
        </p:txBody>
      </p:sp>
      <p:sp>
        <p:nvSpPr>
          <p:cNvPr id="4" name="Slide Number Placeholder 3"/>
          <p:cNvSpPr>
            <a:spLocks noGrp="1"/>
          </p:cNvSpPr>
          <p:nvPr>
            <p:ph type="sldNum" sz="quarter" idx="10"/>
          </p:nvPr>
        </p:nvSpPr>
        <p:spPr/>
        <p:txBody>
          <a:bodyPr/>
          <a:lstStyle/>
          <a:p>
            <a:fld id="{A5B04E75-BB32-4FF2-BB2D-DF0BA6396AC2}" type="slidenum">
              <a:rPr lang="en-US" smtClean="0"/>
              <a:pPr/>
              <a:t>35</a:t>
            </a:fld>
            <a:endParaRPr lang="en-US" dirty="0"/>
          </a:p>
        </p:txBody>
      </p:sp>
    </p:spTree>
    <p:extLst>
      <p:ext uri="{BB962C8B-B14F-4D97-AF65-F5344CB8AC3E}">
        <p14:creationId xmlns:p14="http://schemas.microsoft.com/office/powerpoint/2010/main" val="40963183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5B04E75-BB32-4FF2-BB2D-DF0BA6396AC2}" type="slidenum">
              <a:rPr lang="en-US" smtClean="0"/>
              <a:pPr/>
              <a:t>36</a:t>
            </a:fld>
            <a:endParaRPr lang="en-US" dirty="0"/>
          </a:p>
        </p:txBody>
      </p:sp>
    </p:spTree>
    <p:extLst>
      <p:ext uri="{BB962C8B-B14F-4D97-AF65-F5344CB8AC3E}">
        <p14:creationId xmlns:p14="http://schemas.microsoft.com/office/powerpoint/2010/main" val="123606791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5B04E75-BB32-4FF2-BB2D-DF0BA6396AC2}" type="slidenum">
              <a:rPr lang="en-US" smtClean="0"/>
              <a:pPr/>
              <a:t>37</a:t>
            </a:fld>
            <a:endParaRPr lang="en-US" dirty="0"/>
          </a:p>
        </p:txBody>
      </p:sp>
    </p:spTree>
    <p:extLst>
      <p:ext uri="{BB962C8B-B14F-4D97-AF65-F5344CB8AC3E}">
        <p14:creationId xmlns:p14="http://schemas.microsoft.com/office/powerpoint/2010/main" val="235909719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5B04E75-BB32-4FF2-BB2D-DF0BA6396AC2}" type="slidenum">
              <a:rPr lang="en-US" smtClean="0"/>
              <a:pPr/>
              <a:t>38</a:t>
            </a:fld>
            <a:endParaRPr lang="en-US" dirty="0"/>
          </a:p>
        </p:txBody>
      </p:sp>
    </p:spTree>
    <p:extLst>
      <p:ext uri="{BB962C8B-B14F-4D97-AF65-F5344CB8AC3E}">
        <p14:creationId xmlns:p14="http://schemas.microsoft.com/office/powerpoint/2010/main" val="3589914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5B04E75-BB32-4FF2-BB2D-DF0BA6396AC2}" type="slidenum">
              <a:rPr lang="en-US" smtClean="0"/>
              <a:pPr/>
              <a:t>4</a:t>
            </a:fld>
            <a:endParaRPr lang="en-US" dirty="0"/>
          </a:p>
        </p:txBody>
      </p:sp>
    </p:spTree>
    <p:extLst>
      <p:ext uri="{BB962C8B-B14F-4D97-AF65-F5344CB8AC3E}">
        <p14:creationId xmlns:p14="http://schemas.microsoft.com/office/powerpoint/2010/main" val="3689508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5B04E75-BB32-4FF2-BB2D-DF0BA6396AC2}" type="slidenum">
              <a:rPr lang="en-US" smtClean="0"/>
              <a:pPr/>
              <a:t>5</a:t>
            </a:fld>
            <a:endParaRPr lang="en-US" dirty="0"/>
          </a:p>
        </p:txBody>
      </p:sp>
    </p:spTree>
    <p:extLst>
      <p:ext uri="{BB962C8B-B14F-4D97-AF65-F5344CB8AC3E}">
        <p14:creationId xmlns:p14="http://schemas.microsoft.com/office/powerpoint/2010/main" val="20593300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5B04E75-BB32-4FF2-BB2D-DF0BA6396AC2}" type="slidenum">
              <a:rPr lang="en-US" smtClean="0"/>
              <a:pPr/>
              <a:t>6</a:t>
            </a:fld>
            <a:endParaRPr lang="en-US" dirty="0"/>
          </a:p>
        </p:txBody>
      </p:sp>
    </p:spTree>
    <p:extLst>
      <p:ext uri="{BB962C8B-B14F-4D97-AF65-F5344CB8AC3E}">
        <p14:creationId xmlns:p14="http://schemas.microsoft.com/office/powerpoint/2010/main" val="37364697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5B04E75-BB32-4FF2-BB2D-DF0BA6396AC2}" type="slidenum">
              <a:rPr lang="en-US" smtClean="0"/>
              <a:pPr/>
              <a:t>7</a:t>
            </a:fld>
            <a:endParaRPr lang="en-US" dirty="0"/>
          </a:p>
        </p:txBody>
      </p:sp>
    </p:spTree>
    <p:extLst>
      <p:ext uri="{BB962C8B-B14F-4D97-AF65-F5344CB8AC3E}">
        <p14:creationId xmlns:p14="http://schemas.microsoft.com/office/powerpoint/2010/main" val="22292184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5B04E75-BB32-4FF2-BB2D-DF0BA6396AC2}" type="slidenum">
              <a:rPr lang="en-US" smtClean="0"/>
              <a:pPr/>
              <a:t>8</a:t>
            </a:fld>
            <a:endParaRPr lang="en-US" dirty="0"/>
          </a:p>
        </p:txBody>
      </p:sp>
    </p:spTree>
    <p:extLst>
      <p:ext uri="{BB962C8B-B14F-4D97-AF65-F5344CB8AC3E}">
        <p14:creationId xmlns:p14="http://schemas.microsoft.com/office/powerpoint/2010/main" val="16494196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5B04E75-BB32-4FF2-BB2D-DF0BA6396AC2}" type="slidenum">
              <a:rPr lang="en-US" smtClean="0"/>
              <a:pPr/>
              <a:t>9</a:t>
            </a:fld>
            <a:endParaRPr lang="en-US" dirty="0"/>
          </a:p>
        </p:txBody>
      </p:sp>
    </p:spTree>
    <p:extLst>
      <p:ext uri="{BB962C8B-B14F-4D97-AF65-F5344CB8AC3E}">
        <p14:creationId xmlns:p14="http://schemas.microsoft.com/office/powerpoint/2010/main" val="596689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EC241C8E-CEBE-4331-A11F-74D4D1A32B82}" type="datetime1">
              <a:rPr lang="en-US" smtClean="0"/>
              <a:t>1/20/2016</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411AE33C-01DE-4C63-B21F-0E0E39FB7D31}"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75E4566-6E90-4870-BEB0-D967ABE07723}" type="datetime1">
              <a:rPr lang="en-US" smtClean="0"/>
              <a:t>1/20/2016</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4329F9F6-ACCA-4D8F-94AC-5F1785153EAA}"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5150" y="76200"/>
            <a:ext cx="2152650" cy="6049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
            <a:ext cx="6305550" cy="6049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718334F-F4DF-4BFB-AE94-2EAB953D1B68}" type="datetime1">
              <a:rPr lang="en-US" smtClean="0"/>
              <a:t>1/20/2016</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902827C0-BADD-414C-8A98-D7DBBB9ABBAB}"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Trebuchet MS" panose="020B0603020202020204" pitchFamily="34" charset="0"/>
              </a:defRPr>
            </a:lvl1pPr>
            <a:lvl2pPr>
              <a:defRPr>
                <a:latin typeface="Trebuchet MS" panose="020B0603020202020204" pitchFamily="34" charset="0"/>
              </a:defRPr>
            </a:lvl2pPr>
            <a:lvl3pPr>
              <a:defRPr>
                <a:latin typeface="Trebuchet MS" panose="020B0603020202020204" pitchFamily="34" charset="0"/>
              </a:defRPr>
            </a:lvl3pPr>
            <a:lvl4pPr marL="1600200" indent="-228600">
              <a:buFont typeface="Wingdings" panose="05000000000000000000" pitchFamily="2" charset="2"/>
              <a:buChar char="§"/>
              <a:defRPr>
                <a:latin typeface="Trebuchet MS" panose="020B0603020202020204" pitchFamily="34" charset="0"/>
              </a:defRPr>
            </a:lvl4pPr>
            <a:lvl5pPr marL="2057400" indent="-228600">
              <a:buFont typeface="Arial" panose="020B0604020202020204" pitchFamily="34" charset="0"/>
              <a:buChar char="•"/>
              <a:defRPr>
                <a:latin typeface="Trebuchet MS" panose="020B0603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fld id="{39B4852D-183B-4C0C-B57F-F66945EAF5CB}" type="datetime1">
              <a:rPr lang="en-US" smtClean="0"/>
              <a:t>1/20/2016</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924EEBEF-5CBE-4DC0-9DA2-E6BE50BC7779}"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EF8603DA-39C0-47D8-B6B5-126F636E367D}" type="datetime1">
              <a:rPr lang="en-US" smtClean="0"/>
              <a:t>1/20/2016</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BEC95A1F-FBA3-4EB4-A81C-60190C557118}"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078B5E98-BFB1-4EC9-93B4-4D5E04D6416F}" type="datetime1">
              <a:rPr lang="en-US" smtClean="0"/>
              <a:t>1/20/2016</a:t>
            </a:fld>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95510496-79CB-4F45-A311-9E652674FD87}"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F2130AAC-2743-429B-A991-B5D7C19E4545}" type="datetime1">
              <a:rPr lang="en-US" smtClean="0"/>
              <a:t>1/20/2016</a:t>
            </a:fld>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54FF60F0-A22E-4740-9559-226FB2E44847}"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9C06F285-6E6E-45FF-AE21-5F6161B2EE45}" type="datetime1">
              <a:rPr lang="en-US" smtClean="0"/>
              <a:t>1/20/2016</a:t>
            </a:fld>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CFFC0999-AC5D-43D5-B645-6087676807DD}"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825AC5CB-4A3F-441E-81E7-0F1E12F94485}" type="datetime1">
              <a:rPr lang="en-US" smtClean="0"/>
              <a:t>1/20/2016</a:t>
            </a:fld>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860086CE-BE9E-41F2-A012-B0E48D3A5B22}"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95855B01-DAA2-4F1C-8820-1F95B9BF5986}" type="datetime1">
              <a:rPr lang="en-US" smtClean="0"/>
              <a:t>1/20/2016</a:t>
            </a:fld>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A53B8CAD-1329-4883-A865-AA238F6CF120}"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8A4DA70A-8626-4333-96C2-F6D8943940E7}" type="datetime1">
              <a:rPr lang="en-US" smtClean="0"/>
              <a:t>1/20/2016</a:t>
            </a:fld>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B5C2750F-06B6-4995-B5CB-D0502C1B44B9}"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bwMode="auto">
          <a:xfrm>
            <a:off x="1371600" y="50260"/>
            <a:ext cx="7620000"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4096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096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vl1pPr>
          </a:lstStyle>
          <a:p>
            <a:fld id="{78741F23-53D9-4F2F-96DE-A4E890669B33}" type="datetime1">
              <a:rPr lang="en-US" smtClean="0"/>
              <a:t>1/20/2016</a:t>
            </a:fld>
            <a:endParaRPr lang="en-US" dirty="0"/>
          </a:p>
        </p:txBody>
      </p:sp>
      <p:sp>
        <p:nvSpPr>
          <p:cNvPr id="4096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vl1pPr>
          </a:lstStyle>
          <a:p>
            <a:endParaRPr lang="en-US" dirty="0"/>
          </a:p>
        </p:txBody>
      </p:sp>
      <p:sp>
        <p:nvSpPr>
          <p:cNvPr id="4096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vl1pPr>
          </a:lstStyle>
          <a:p>
            <a:fld id="{5BB166AD-E011-4C68-8815-BC9270C6E9BE}" type="slidenum">
              <a:rPr lang="en-US"/>
              <a:pPr/>
              <a:t>‹#›</a:t>
            </a:fld>
            <a:endParaRPr lang="en-US" dirty="0"/>
          </a:p>
        </p:txBody>
      </p:sp>
      <p:sp>
        <p:nvSpPr>
          <p:cNvPr id="40967" name="Rectangle 2"/>
          <p:cNvSpPr>
            <a:spLocks noChangeArrowheads="1"/>
          </p:cNvSpPr>
          <p:nvPr/>
        </p:nvSpPr>
        <p:spPr bwMode="auto">
          <a:xfrm>
            <a:off x="6324600" y="990600"/>
            <a:ext cx="2286000" cy="136525"/>
          </a:xfrm>
          <a:prstGeom prst="rect">
            <a:avLst/>
          </a:prstGeom>
          <a:solidFill>
            <a:srgbClr val="CC0000"/>
          </a:solidFill>
          <a:ln w="9525">
            <a:solidFill>
              <a:schemeClr val="tx1"/>
            </a:solidFill>
            <a:miter lim="800000"/>
            <a:headEnd/>
            <a:tailEnd/>
          </a:ln>
        </p:spPr>
        <p:txBody>
          <a:bodyPr wrap="none" anchor="ctr"/>
          <a:lstStyle/>
          <a:p>
            <a:endParaRPr lang="en-US" dirty="0"/>
          </a:p>
        </p:txBody>
      </p:sp>
      <p:sp>
        <p:nvSpPr>
          <p:cNvPr id="40968" name="Rectangle 3"/>
          <p:cNvSpPr>
            <a:spLocks noChangeArrowheads="1"/>
          </p:cNvSpPr>
          <p:nvPr/>
        </p:nvSpPr>
        <p:spPr bwMode="auto">
          <a:xfrm>
            <a:off x="1600200" y="990600"/>
            <a:ext cx="2312988" cy="136525"/>
          </a:xfrm>
          <a:prstGeom prst="rect">
            <a:avLst/>
          </a:prstGeom>
          <a:solidFill>
            <a:srgbClr val="C5CCC0"/>
          </a:solidFill>
          <a:ln w="9525">
            <a:solidFill>
              <a:schemeClr val="tx1"/>
            </a:solidFill>
            <a:miter lim="800000"/>
            <a:headEnd/>
            <a:tailEnd/>
          </a:ln>
        </p:spPr>
        <p:txBody>
          <a:bodyPr wrap="none" anchor="ctr"/>
          <a:lstStyle/>
          <a:p>
            <a:pPr algn="ctr"/>
            <a:endParaRPr lang="en-US" sz="3600" dirty="0"/>
          </a:p>
        </p:txBody>
      </p:sp>
      <p:sp>
        <p:nvSpPr>
          <p:cNvPr id="40969" name="Rectangle 6"/>
          <p:cNvSpPr>
            <a:spLocks noChangeArrowheads="1"/>
          </p:cNvSpPr>
          <p:nvPr/>
        </p:nvSpPr>
        <p:spPr bwMode="auto">
          <a:xfrm>
            <a:off x="3886200" y="990600"/>
            <a:ext cx="2438400" cy="136525"/>
          </a:xfrm>
          <a:prstGeom prst="rect">
            <a:avLst/>
          </a:prstGeom>
          <a:solidFill>
            <a:schemeClr val="tx2"/>
          </a:solidFill>
          <a:ln w="9525">
            <a:solidFill>
              <a:schemeClr val="tx1"/>
            </a:solidFill>
            <a:miter lim="800000"/>
            <a:headEnd/>
            <a:tailEnd/>
          </a:ln>
        </p:spPr>
        <p:txBody>
          <a:bodyPr wrap="none" anchor="ctr"/>
          <a:lstStyle/>
          <a:p>
            <a:endParaRPr lang="en-US" dirty="0"/>
          </a:p>
        </p:txBody>
      </p:sp>
      <p:pic>
        <p:nvPicPr>
          <p:cNvPr id="12" name="Picture 7" descr="C:\My Matters\JSA Logo\New JSA Logo - high res.jp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79388" y="188913"/>
            <a:ext cx="1296987" cy="80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ctr" rtl="0" fontAlgn="base">
        <a:spcBef>
          <a:spcPct val="0"/>
        </a:spcBef>
        <a:spcAft>
          <a:spcPct val="0"/>
        </a:spcAft>
        <a:defRPr sz="3200" b="1">
          <a:solidFill>
            <a:schemeClr val="tx2"/>
          </a:solidFill>
          <a:latin typeface="Trebuchet MS" panose="020B0603020202020204" pitchFamily="34" charset="0"/>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Font typeface="Wingdings" pitchFamily="2" charset="2"/>
        <a:buChar char="q"/>
        <a:defRPr sz="2800">
          <a:solidFill>
            <a:schemeClr val="tx1"/>
          </a:solidFill>
          <a:latin typeface="Trebuchet MS" panose="020B0603020202020204" pitchFamily="34" charset="0"/>
          <a:ea typeface="+mn-ea"/>
          <a:cs typeface="+mn-cs"/>
        </a:defRPr>
      </a:lvl1pPr>
      <a:lvl2pPr marL="742950" indent="-285750" algn="l" rtl="0" fontAlgn="base">
        <a:spcBef>
          <a:spcPct val="20000"/>
        </a:spcBef>
        <a:spcAft>
          <a:spcPct val="0"/>
        </a:spcAft>
        <a:buFont typeface="Wingdings" panose="05000000000000000000" pitchFamily="2" charset="2"/>
        <a:buChar char="v"/>
        <a:defRPr sz="2400">
          <a:solidFill>
            <a:schemeClr val="tx1"/>
          </a:solidFill>
          <a:latin typeface="Trebuchet MS" panose="020B0603020202020204" pitchFamily="34" charset="0"/>
        </a:defRPr>
      </a:lvl2pPr>
      <a:lvl3pPr marL="1143000" indent="-228600" algn="l" rtl="0" fontAlgn="base">
        <a:spcBef>
          <a:spcPct val="20000"/>
        </a:spcBef>
        <a:spcAft>
          <a:spcPct val="0"/>
        </a:spcAft>
        <a:buFont typeface="Wingdings" panose="05000000000000000000" pitchFamily="2" charset="2"/>
        <a:buChar char="Ø"/>
        <a:defRPr sz="2000">
          <a:solidFill>
            <a:schemeClr val="tx1"/>
          </a:solidFill>
          <a:latin typeface="Trebuchet MS" panose="020B0603020202020204" pitchFamily="34" charset="0"/>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5"/>
          <p:cNvSpPr>
            <a:spLocks noChangeArrowheads="1"/>
          </p:cNvSpPr>
          <p:nvPr/>
        </p:nvSpPr>
        <p:spPr bwMode="auto">
          <a:xfrm>
            <a:off x="0" y="0"/>
            <a:ext cx="1143000" cy="6858000"/>
          </a:xfrm>
          <a:prstGeom prst="rect">
            <a:avLst/>
          </a:prstGeom>
          <a:solidFill>
            <a:srgbClr val="CC0000"/>
          </a:solidFill>
          <a:ln w="9525">
            <a:solidFill>
              <a:srgbClr val="CC0000"/>
            </a:solidFill>
            <a:miter lim="800000"/>
            <a:headEnd/>
            <a:tailEnd/>
          </a:ln>
        </p:spPr>
        <p:txBody>
          <a:bodyPr wrap="none" anchor="ctr"/>
          <a:lstStyle/>
          <a:p>
            <a:endParaRPr lang="en-US" dirty="0"/>
          </a:p>
        </p:txBody>
      </p:sp>
      <p:sp>
        <p:nvSpPr>
          <p:cNvPr id="2051" name="Rectangle 7"/>
          <p:cNvSpPr>
            <a:spLocks noChangeArrowheads="1"/>
          </p:cNvSpPr>
          <p:nvPr/>
        </p:nvSpPr>
        <p:spPr bwMode="auto">
          <a:xfrm>
            <a:off x="1143000" y="0"/>
            <a:ext cx="8001000" cy="838200"/>
          </a:xfrm>
          <a:prstGeom prst="rect">
            <a:avLst/>
          </a:prstGeom>
          <a:solidFill>
            <a:srgbClr val="C5CCC0"/>
          </a:solidFill>
          <a:ln w="9525">
            <a:solidFill>
              <a:srgbClr val="000000"/>
            </a:solidFill>
            <a:miter lim="800000"/>
            <a:headEnd/>
            <a:tailEnd/>
          </a:ln>
        </p:spPr>
        <p:txBody>
          <a:bodyPr wrap="none" anchor="ctr"/>
          <a:lstStyle/>
          <a:p>
            <a:pPr algn="ctr"/>
            <a:endParaRPr lang="en-US" sz="3600" dirty="0"/>
          </a:p>
        </p:txBody>
      </p:sp>
      <p:sp>
        <p:nvSpPr>
          <p:cNvPr id="2052" name="Rectangle 8"/>
          <p:cNvSpPr>
            <a:spLocks noGrp="1" noChangeArrowheads="1"/>
          </p:cNvSpPr>
          <p:nvPr>
            <p:ph type="subTitle" idx="4294967295"/>
          </p:nvPr>
        </p:nvSpPr>
        <p:spPr>
          <a:xfrm>
            <a:off x="1143000" y="1676400"/>
            <a:ext cx="7848600" cy="2895600"/>
          </a:xfrm>
          <a:noFill/>
        </p:spPr>
        <p:txBody>
          <a:bodyPr/>
          <a:lstStyle/>
          <a:p>
            <a:pPr marL="0" indent="0" algn="ctr">
              <a:lnSpc>
                <a:spcPct val="80000"/>
              </a:lnSpc>
              <a:buFont typeface="Wingdings" pitchFamily="2" charset="2"/>
              <a:buNone/>
            </a:pPr>
            <a:endParaRPr lang="en-US" sz="1600" b="1" dirty="0" smtClean="0"/>
          </a:p>
          <a:p>
            <a:pPr marL="0" indent="0" algn="ctr">
              <a:lnSpc>
                <a:spcPct val="80000"/>
              </a:lnSpc>
              <a:buFont typeface="Wingdings" pitchFamily="2" charset="2"/>
              <a:buNone/>
            </a:pPr>
            <a:endParaRPr lang="en-US" sz="1600" b="1" dirty="0"/>
          </a:p>
          <a:p>
            <a:pPr marL="0" indent="0" algn="ctr">
              <a:lnSpc>
                <a:spcPct val="80000"/>
              </a:lnSpc>
              <a:buFont typeface="Wingdings" pitchFamily="2" charset="2"/>
              <a:buNone/>
            </a:pPr>
            <a:endParaRPr lang="en-US" sz="1600" b="1" dirty="0" smtClean="0">
              <a:solidFill>
                <a:srgbClr val="C00000"/>
              </a:solidFill>
            </a:endParaRPr>
          </a:p>
          <a:p>
            <a:pPr marL="0" indent="0" algn="ctr">
              <a:lnSpc>
                <a:spcPct val="80000"/>
              </a:lnSpc>
              <a:buFont typeface="Wingdings" pitchFamily="2" charset="2"/>
              <a:buNone/>
            </a:pPr>
            <a:r>
              <a:rPr lang="en-US" sz="4400" b="1" dirty="0" smtClean="0">
                <a:solidFill>
                  <a:srgbClr val="C00000"/>
                </a:solidFill>
              </a:rPr>
              <a:t>Competition Law in India </a:t>
            </a:r>
          </a:p>
          <a:p>
            <a:pPr marL="0" indent="0" algn="ctr">
              <a:lnSpc>
                <a:spcPct val="80000"/>
              </a:lnSpc>
              <a:buFont typeface="Wingdings" pitchFamily="2" charset="2"/>
              <a:buNone/>
            </a:pPr>
            <a:endParaRPr lang="en-US" sz="2000" b="1" dirty="0" smtClean="0">
              <a:solidFill>
                <a:srgbClr val="A50021"/>
              </a:solidFill>
            </a:endParaRPr>
          </a:p>
          <a:p>
            <a:pPr marL="0" indent="0" algn="ctr">
              <a:lnSpc>
                <a:spcPct val="80000"/>
              </a:lnSpc>
              <a:buFont typeface="Wingdings" pitchFamily="2" charset="2"/>
              <a:buNone/>
            </a:pPr>
            <a:r>
              <a:rPr lang="en-US" sz="2000" b="1" i="1" dirty="0" smtClean="0"/>
              <a:t>21 January 2016</a:t>
            </a:r>
            <a:endParaRPr lang="en-US" sz="2000" b="1" dirty="0" smtClean="0"/>
          </a:p>
          <a:p>
            <a:pPr marL="0" indent="0" algn="ctr">
              <a:lnSpc>
                <a:spcPct val="80000"/>
              </a:lnSpc>
              <a:buFont typeface="Wingdings" pitchFamily="2" charset="2"/>
              <a:buNone/>
            </a:pPr>
            <a:endParaRPr lang="en-US" sz="1600" b="1" dirty="0" smtClean="0"/>
          </a:p>
          <a:p>
            <a:pPr marL="0" indent="0" algn="ctr">
              <a:lnSpc>
                <a:spcPct val="80000"/>
              </a:lnSpc>
              <a:buFont typeface="Wingdings" pitchFamily="2" charset="2"/>
              <a:buNone/>
            </a:pPr>
            <a:endParaRPr lang="en-US" sz="1600" b="1" dirty="0" smtClean="0"/>
          </a:p>
          <a:p>
            <a:pPr marL="0" indent="0" algn="ctr">
              <a:lnSpc>
                <a:spcPct val="80000"/>
              </a:lnSpc>
              <a:buFont typeface="Wingdings" pitchFamily="2" charset="2"/>
              <a:buNone/>
            </a:pPr>
            <a:endParaRPr lang="en-US" sz="1600" b="1" dirty="0" smtClean="0"/>
          </a:p>
          <a:p>
            <a:pPr marL="0" indent="0" algn="ctr">
              <a:lnSpc>
                <a:spcPct val="80000"/>
              </a:lnSpc>
              <a:buFont typeface="Wingdings" pitchFamily="2" charset="2"/>
              <a:buNone/>
            </a:pPr>
            <a:endParaRPr lang="en-US" sz="1600" b="1" dirty="0" smtClean="0"/>
          </a:p>
        </p:txBody>
      </p:sp>
      <p:sp>
        <p:nvSpPr>
          <p:cNvPr id="2053" name="Rectangle 10"/>
          <p:cNvSpPr>
            <a:spLocks noChangeArrowheads="1"/>
          </p:cNvSpPr>
          <p:nvPr/>
        </p:nvSpPr>
        <p:spPr bwMode="auto">
          <a:xfrm>
            <a:off x="0" y="838200"/>
            <a:ext cx="9144000" cy="533400"/>
          </a:xfrm>
          <a:prstGeom prst="rect">
            <a:avLst/>
          </a:prstGeom>
          <a:solidFill>
            <a:schemeClr val="tx2"/>
          </a:solidFill>
          <a:ln w="9525">
            <a:solidFill>
              <a:schemeClr val="tx1"/>
            </a:solidFill>
            <a:miter lim="800000"/>
            <a:headEnd/>
            <a:tailEnd/>
          </a:ln>
        </p:spPr>
        <p:txBody>
          <a:bodyPr wrap="none" anchor="ctr"/>
          <a:lstStyle/>
          <a:p>
            <a:endParaRPr lang="en-US" dirty="0"/>
          </a:p>
        </p:txBody>
      </p:sp>
      <p:sp>
        <p:nvSpPr>
          <p:cNvPr id="9" name="Slide Number Placeholder 8"/>
          <p:cNvSpPr>
            <a:spLocks noGrp="1"/>
          </p:cNvSpPr>
          <p:nvPr>
            <p:ph type="sldNum" sz="quarter" idx="12"/>
          </p:nvPr>
        </p:nvSpPr>
        <p:spPr/>
        <p:txBody>
          <a:bodyPr/>
          <a:lstStyle/>
          <a:p>
            <a:fld id="{860086CE-BE9E-41F2-A012-B0E48D3A5B22}" type="slidenum">
              <a:rPr lang="en-US" smtClean="0"/>
              <a:pPr/>
              <a:t>1</a:t>
            </a:fld>
            <a:endParaRPr lang="en-US" dirty="0"/>
          </a:p>
        </p:txBody>
      </p:sp>
      <p:pic>
        <p:nvPicPr>
          <p:cNvPr id="10" name="Picture 7" descr="C:\My Matters\JSA Logo\logo - only jsa - high r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288"/>
            <a:ext cx="1143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8"/>
          <p:cNvSpPr txBox="1">
            <a:spLocks noChangeArrowheads="1"/>
          </p:cNvSpPr>
          <p:nvPr/>
        </p:nvSpPr>
        <p:spPr bwMode="auto">
          <a:xfrm>
            <a:off x="1979712" y="5157192"/>
            <a:ext cx="6716216" cy="1084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lgn="ctr" rtl="0" eaLnBrk="0" fontAlgn="base" hangingPunct="0">
              <a:spcBef>
                <a:spcPct val="20000"/>
              </a:spcBef>
              <a:spcAft>
                <a:spcPct val="0"/>
              </a:spcAft>
              <a:buNone/>
              <a:defRPr sz="3200">
                <a:solidFill>
                  <a:schemeClr val="tx1"/>
                </a:solidFill>
                <a:latin typeface="+mn-lt"/>
                <a:ea typeface="+mn-ea"/>
                <a:cs typeface="+mn-cs"/>
              </a:defRPr>
            </a:lvl1pPr>
            <a:lvl2pPr marL="457200" indent="0" algn="ctr" rtl="0" eaLnBrk="0" fontAlgn="base" hangingPunct="0">
              <a:spcBef>
                <a:spcPct val="20000"/>
              </a:spcBef>
              <a:spcAft>
                <a:spcPct val="0"/>
              </a:spcAft>
              <a:buNone/>
              <a:defRPr sz="2800">
                <a:solidFill>
                  <a:schemeClr val="tx1"/>
                </a:solidFill>
                <a:latin typeface="+mn-lt"/>
              </a:defRPr>
            </a:lvl2pPr>
            <a:lvl3pPr marL="914400" indent="0" algn="ctr" rtl="0" eaLnBrk="0" fontAlgn="base" hangingPunct="0">
              <a:spcBef>
                <a:spcPct val="20000"/>
              </a:spcBef>
              <a:spcAft>
                <a:spcPct val="0"/>
              </a:spcAft>
              <a:buNone/>
              <a:defRPr sz="2400">
                <a:solidFill>
                  <a:schemeClr val="tx1"/>
                </a:solidFill>
                <a:latin typeface="+mn-lt"/>
              </a:defRPr>
            </a:lvl3pPr>
            <a:lvl4pPr marL="1371600" indent="0" algn="ctr" rtl="0" eaLnBrk="0" fontAlgn="base" hangingPunct="0">
              <a:spcBef>
                <a:spcPct val="20000"/>
              </a:spcBef>
              <a:spcAft>
                <a:spcPct val="0"/>
              </a:spcAft>
              <a:buNone/>
              <a:defRPr sz="2000">
                <a:solidFill>
                  <a:schemeClr val="tx1"/>
                </a:solidFill>
                <a:latin typeface="+mn-lt"/>
              </a:defRPr>
            </a:lvl4pPr>
            <a:lvl5pPr marL="1828800" indent="0" algn="ctr" rtl="0" eaLnBrk="0" fontAlgn="base" hangingPunct="0">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eaLnBrk="1" hangingPunct="1">
              <a:lnSpc>
                <a:spcPct val="80000"/>
              </a:lnSpc>
            </a:pPr>
            <a:r>
              <a:rPr lang="en-US" altLang="en-US" sz="1600" b="1" kern="0" dirty="0" smtClean="0">
                <a:latin typeface="Trebuchet MS" pitchFamily="34" charset="0"/>
              </a:rPr>
              <a:t>J. Sagar Associates</a:t>
            </a:r>
            <a:br>
              <a:rPr lang="en-US" altLang="en-US" sz="1600" b="1" kern="0" dirty="0" smtClean="0">
                <a:latin typeface="Trebuchet MS" pitchFamily="34" charset="0"/>
              </a:rPr>
            </a:br>
            <a:r>
              <a:rPr lang="en-US" altLang="en-US" sz="1600" kern="0" dirty="0" smtClean="0">
                <a:latin typeface="Trebuchet MS" pitchFamily="34" charset="0"/>
              </a:rPr>
              <a:t>advocates &amp; solicitors </a:t>
            </a:r>
            <a:br>
              <a:rPr lang="en-US" altLang="en-US" sz="1600" kern="0" dirty="0" smtClean="0">
                <a:latin typeface="Trebuchet MS" pitchFamily="34" charset="0"/>
              </a:rPr>
            </a:br>
            <a:endParaRPr lang="en-US" altLang="en-US" sz="1600" kern="0" dirty="0" smtClean="0">
              <a:latin typeface="Trebuchet MS" pitchFamily="34" charset="0"/>
            </a:endParaRPr>
          </a:p>
          <a:p>
            <a:pPr>
              <a:lnSpc>
                <a:spcPct val="80000"/>
              </a:lnSpc>
              <a:defRPr/>
            </a:pPr>
            <a:r>
              <a:rPr lang="en-US" sz="1200" dirty="0"/>
              <a:t> Ahmedabad  </a:t>
            </a:r>
            <a:r>
              <a:rPr lang="en-US" sz="1200" dirty="0">
                <a:solidFill>
                  <a:srgbClr val="CC0000"/>
                </a:solidFill>
              </a:rPr>
              <a:t>|</a:t>
            </a:r>
            <a:r>
              <a:rPr lang="en-US" sz="1200" dirty="0"/>
              <a:t>  Bengaluru  </a:t>
            </a:r>
            <a:r>
              <a:rPr lang="en-US" sz="1200" dirty="0">
                <a:solidFill>
                  <a:srgbClr val="CC0000"/>
                </a:solidFill>
              </a:rPr>
              <a:t>|</a:t>
            </a:r>
            <a:r>
              <a:rPr lang="en-US" sz="1200" dirty="0"/>
              <a:t>  Chennai  </a:t>
            </a:r>
            <a:r>
              <a:rPr lang="en-US" sz="1200" dirty="0">
                <a:solidFill>
                  <a:srgbClr val="CC0000"/>
                </a:solidFill>
              </a:rPr>
              <a:t>|</a:t>
            </a:r>
            <a:r>
              <a:rPr lang="en-US" sz="1200" dirty="0"/>
              <a:t>  Gurgaon  </a:t>
            </a:r>
            <a:r>
              <a:rPr lang="en-US" sz="1200" dirty="0">
                <a:solidFill>
                  <a:srgbClr val="CC0000"/>
                </a:solidFill>
              </a:rPr>
              <a:t>|</a:t>
            </a:r>
            <a:r>
              <a:rPr lang="en-US" sz="1200" dirty="0"/>
              <a:t>  Hyderabad  </a:t>
            </a:r>
            <a:r>
              <a:rPr lang="en-US" sz="1200" dirty="0">
                <a:solidFill>
                  <a:srgbClr val="CC0000"/>
                </a:solidFill>
              </a:rPr>
              <a:t>|</a:t>
            </a:r>
            <a:r>
              <a:rPr lang="en-US" sz="1200" dirty="0"/>
              <a:t>  Mumbai  </a:t>
            </a:r>
            <a:r>
              <a:rPr lang="en-US" sz="1200" dirty="0">
                <a:solidFill>
                  <a:srgbClr val="CC0000"/>
                </a:solidFill>
              </a:rPr>
              <a:t>| </a:t>
            </a:r>
            <a:r>
              <a:rPr lang="en-US" sz="1200" dirty="0"/>
              <a:t> New Delhi</a:t>
            </a:r>
            <a:endParaRPr lang="en-US" altLang="en-US" sz="1200" kern="0" dirty="0">
              <a:latin typeface="Trebuchet MS"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1600200" y="76200"/>
            <a:ext cx="7010400" cy="838200"/>
          </a:xfrm>
        </p:spPr>
        <p:txBody>
          <a:bodyPr/>
          <a:lstStyle/>
          <a:p>
            <a:r>
              <a:rPr lang="en-US" sz="3200" b="1" dirty="0" smtClean="0">
                <a:solidFill>
                  <a:srgbClr val="C00000"/>
                </a:solidFill>
              </a:rPr>
              <a:t>Horizontal Agreements (2/4)</a:t>
            </a:r>
            <a:endParaRPr lang="en-US" sz="3200" b="1" dirty="0">
              <a:solidFill>
                <a:srgbClr val="C00000"/>
              </a:solidFill>
            </a:endParaRPr>
          </a:p>
        </p:txBody>
      </p:sp>
      <p:sp>
        <p:nvSpPr>
          <p:cNvPr id="70659" name="Rectangle 3"/>
          <p:cNvSpPr>
            <a:spLocks noGrp="1" noChangeArrowheads="1"/>
          </p:cNvSpPr>
          <p:nvPr>
            <p:ph idx="1"/>
          </p:nvPr>
        </p:nvSpPr>
        <p:spPr>
          <a:xfrm>
            <a:off x="1447800" y="1219200"/>
            <a:ext cx="7162800" cy="5334000"/>
          </a:xfrm>
        </p:spPr>
        <p:txBody>
          <a:bodyPr>
            <a:normAutofit/>
          </a:bodyPr>
          <a:lstStyle/>
          <a:p>
            <a:pPr marL="360363" indent="-360363" algn="just">
              <a:spcBef>
                <a:spcPts val="600"/>
              </a:spcBef>
              <a:spcAft>
                <a:spcPts val="600"/>
              </a:spcAft>
            </a:pPr>
            <a:r>
              <a:rPr lang="en-US" sz="2400" dirty="0"/>
              <a:t>Cartels - type of horizontal agreement - </a:t>
            </a:r>
            <a:r>
              <a:rPr lang="en-US" sz="2400" dirty="0" smtClean="0"/>
              <a:t>association </a:t>
            </a:r>
            <a:r>
              <a:rPr lang="en-US" sz="2400" dirty="0"/>
              <a:t>of producers/sellers/distributors</a:t>
            </a:r>
            <a:r>
              <a:rPr lang="en-US" sz="2400" dirty="0" smtClean="0"/>
              <a:t>/ traders </a:t>
            </a:r>
            <a:r>
              <a:rPr lang="en-US" sz="2400" dirty="0"/>
              <a:t>or service providers who, by agreement amongst themselves limit control or attempt to control the: </a:t>
            </a:r>
          </a:p>
          <a:p>
            <a:pPr marL="722313" indent="-368300" algn="just">
              <a:spcBef>
                <a:spcPts val="600"/>
              </a:spcBef>
              <a:spcAft>
                <a:spcPts val="600"/>
              </a:spcAft>
              <a:buFont typeface="Wingdings" panose="05000000000000000000" pitchFamily="2" charset="2"/>
              <a:buChar char="v"/>
            </a:pPr>
            <a:r>
              <a:rPr lang="en-US" sz="2200" dirty="0"/>
              <a:t>production, distribution, sale or price of, or trade in goods or provision of services</a:t>
            </a:r>
          </a:p>
          <a:p>
            <a:pPr marL="358775" lvl="1" indent="-358775" algn="just">
              <a:spcBef>
                <a:spcPts val="600"/>
              </a:spcBef>
              <a:spcAft>
                <a:spcPts val="600"/>
              </a:spcAft>
              <a:buFont typeface="Wingdings" panose="05000000000000000000" pitchFamily="2" charset="2"/>
              <a:buChar char="q"/>
              <a:tabLst>
                <a:tab pos="354013" algn="l"/>
              </a:tabLst>
            </a:pPr>
            <a:r>
              <a:rPr lang="en-US" dirty="0" smtClean="0"/>
              <a:t>Cartels - most pernicious form of anti-competitive activity; presumption of AAEC; more severe fines</a:t>
            </a:r>
            <a:r>
              <a:rPr lang="en-US" dirty="0"/>
              <a:t> </a:t>
            </a:r>
            <a:r>
              <a:rPr lang="en-US" dirty="0" smtClean="0"/>
              <a:t>(cement cartel – </a:t>
            </a:r>
            <a:r>
              <a:rPr lang="en-US" dirty="0"/>
              <a:t>0.5 times </a:t>
            </a:r>
            <a:r>
              <a:rPr lang="en-US" dirty="0" smtClean="0"/>
              <a:t>the profit – </a:t>
            </a:r>
            <a:r>
              <a:rPr lang="en-US" dirty="0"/>
              <a:t>INR </a:t>
            </a:r>
            <a:r>
              <a:rPr lang="en-US" dirty="0" smtClean="0"/>
              <a:t>6300 crores)</a:t>
            </a:r>
          </a:p>
        </p:txBody>
      </p:sp>
      <p:sp>
        <p:nvSpPr>
          <p:cNvPr id="6" name="Slide Number Placeholder 5"/>
          <p:cNvSpPr>
            <a:spLocks noGrp="1"/>
          </p:cNvSpPr>
          <p:nvPr>
            <p:ph type="sldNum" sz="quarter" idx="12"/>
          </p:nvPr>
        </p:nvSpPr>
        <p:spPr/>
        <p:txBody>
          <a:bodyPr/>
          <a:lstStyle/>
          <a:p>
            <a:fld id="{9A775C2C-E057-4C3C-8916-B8CFA389FA71}" type="slidenum">
              <a:rPr lang="en-US"/>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1600200" y="76200"/>
            <a:ext cx="7010400" cy="838200"/>
          </a:xfrm>
        </p:spPr>
        <p:txBody>
          <a:bodyPr/>
          <a:lstStyle/>
          <a:p>
            <a:r>
              <a:rPr lang="en-US" sz="3200" b="1" dirty="0" smtClean="0">
                <a:solidFill>
                  <a:srgbClr val="C00000"/>
                </a:solidFill>
              </a:rPr>
              <a:t>Horizontal Agreements (3/4)</a:t>
            </a:r>
            <a:endParaRPr lang="en-US" sz="3200" b="1" dirty="0">
              <a:solidFill>
                <a:srgbClr val="C00000"/>
              </a:solidFill>
            </a:endParaRPr>
          </a:p>
        </p:txBody>
      </p:sp>
      <p:sp>
        <p:nvSpPr>
          <p:cNvPr id="70659" name="Rectangle 3"/>
          <p:cNvSpPr>
            <a:spLocks noGrp="1" noChangeArrowheads="1"/>
          </p:cNvSpPr>
          <p:nvPr>
            <p:ph idx="1"/>
          </p:nvPr>
        </p:nvSpPr>
        <p:spPr>
          <a:xfrm>
            <a:off x="1447800" y="1219200"/>
            <a:ext cx="7162800" cy="5334000"/>
          </a:xfrm>
        </p:spPr>
        <p:txBody>
          <a:bodyPr>
            <a:normAutofit lnSpcReduction="10000"/>
          </a:bodyPr>
          <a:lstStyle/>
          <a:p>
            <a:pPr marL="358775" lvl="1" indent="-358775" algn="just">
              <a:spcBef>
                <a:spcPts val="600"/>
              </a:spcBef>
              <a:spcAft>
                <a:spcPts val="600"/>
              </a:spcAft>
              <a:buFont typeface="Wingdings" panose="05000000000000000000" pitchFamily="2" charset="2"/>
              <a:buChar char="q"/>
            </a:pPr>
            <a:r>
              <a:rPr lang="en-IN" sz="2600" dirty="0" smtClean="0"/>
              <a:t>Standard of proof:</a:t>
            </a:r>
          </a:p>
          <a:p>
            <a:pPr marL="457200" lvl="1" indent="-15875" algn="just">
              <a:spcBef>
                <a:spcPts val="600"/>
              </a:spcBef>
              <a:spcAft>
                <a:spcPts val="600"/>
              </a:spcAft>
            </a:pPr>
            <a:r>
              <a:rPr lang="en-IN" sz="2200" dirty="0"/>
              <a:t>c</a:t>
            </a:r>
            <a:r>
              <a:rPr lang="en-IN" sz="2200" dirty="0" smtClean="0"/>
              <a:t>redible circumstantial evidence in the absence of direct evidence - </a:t>
            </a:r>
            <a:r>
              <a:rPr lang="en-IN" sz="1800" dirty="0" smtClean="0"/>
              <a:t>B</a:t>
            </a:r>
            <a:r>
              <a:rPr lang="en-IN" sz="1800" i="1" dirty="0" smtClean="0"/>
              <a:t>uilders </a:t>
            </a:r>
            <a:r>
              <a:rPr lang="en-IN" sz="1800" i="1" dirty="0"/>
              <a:t>Association of India v. Cement Manufacturers' Association &amp; </a:t>
            </a:r>
            <a:r>
              <a:rPr lang="en-IN" sz="1800" i="1" dirty="0" err="1" smtClean="0"/>
              <a:t>Ors</a:t>
            </a:r>
            <a:r>
              <a:rPr lang="en-IN" sz="1800" i="1" dirty="0" smtClean="0"/>
              <a:t> – Cement cartel case (</a:t>
            </a:r>
            <a:r>
              <a:rPr lang="en-IN" sz="1800" i="1" dirty="0"/>
              <a:t>Case No. 29 of </a:t>
            </a:r>
            <a:r>
              <a:rPr lang="en-IN" sz="1800" i="1" dirty="0" smtClean="0"/>
              <a:t>2010)</a:t>
            </a:r>
          </a:p>
          <a:p>
            <a:pPr marL="441325" lvl="1" indent="0" algn="just">
              <a:spcBef>
                <a:spcPts val="600"/>
              </a:spcBef>
              <a:spcAft>
                <a:spcPts val="600"/>
              </a:spcAft>
            </a:pPr>
            <a:r>
              <a:rPr lang="en-IN" sz="2200" dirty="0"/>
              <a:t>b</a:t>
            </a:r>
            <a:r>
              <a:rPr lang="en-IN" sz="2200" dirty="0" smtClean="0"/>
              <a:t>alance of probabilities and liaison of intention test – can be established with the help of indirect and circumstantial evidence- </a:t>
            </a:r>
            <a:r>
              <a:rPr lang="en-IN" sz="1800" i="1" dirty="0" smtClean="0"/>
              <a:t>In </a:t>
            </a:r>
            <a:r>
              <a:rPr lang="en-IN" sz="1800" i="1" dirty="0"/>
              <a:t>Re: </a:t>
            </a:r>
            <a:r>
              <a:rPr lang="en-IN" sz="1800" i="1" dirty="0" err="1"/>
              <a:t>suo‐motu</a:t>
            </a:r>
            <a:r>
              <a:rPr lang="en-IN" sz="1800" i="1" dirty="0"/>
              <a:t> case against LPG cylinder </a:t>
            </a:r>
            <a:r>
              <a:rPr lang="en-IN" sz="1800" i="1" dirty="0" smtClean="0"/>
              <a:t>manufacturers (</a:t>
            </a:r>
            <a:r>
              <a:rPr lang="en-IN" sz="1800" i="1" dirty="0"/>
              <a:t>Case No. 03 of </a:t>
            </a:r>
            <a:r>
              <a:rPr lang="en-IN" sz="1800" i="1" dirty="0" smtClean="0"/>
              <a:t>2011</a:t>
            </a:r>
            <a:r>
              <a:rPr lang="en-IN" sz="1800" dirty="0" smtClean="0"/>
              <a:t>)</a:t>
            </a:r>
            <a:endParaRPr lang="en-IN" sz="1800" dirty="0"/>
          </a:p>
          <a:p>
            <a:pPr marL="358775" indent="-358775" algn="just">
              <a:spcBef>
                <a:spcPts val="600"/>
              </a:spcBef>
              <a:spcAft>
                <a:spcPts val="600"/>
              </a:spcAft>
              <a:tabLst>
                <a:tab pos="358775" algn="l"/>
              </a:tabLst>
            </a:pPr>
            <a:r>
              <a:rPr lang="en-US" sz="2400" dirty="0" smtClean="0"/>
              <a:t>Role of trade </a:t>
            </a:r>
            <a:r>
              <a:rPr lang="en-US" sz="2400" dirty="0"/>
              <a:t>associations </a:t>
            </a:r>
            <a:r>
              <a:rPr lang="en-US" sz="2400" dirty="0" smtClean="0"/>
              <a:t>- facilitators </a:t>
            </a:r>
            <a:r>
              <a:rPr lang="en-US" sz="2400" dirty="0"/>
              <a:t>of potential cartel?</a:t>
            </a:r>
          </a:p>
          <a:p>
            <a:pPr marL="441325" indent="0" algn="just">
              <a:spcBef>
                <a:spcPts val="600"/>
              </a:spcBef>
              <a:spcAft>
                <a:spcPts val="600"/>
              </a:spcAft>
              <a:buFont typeface="Wingdings" panose="05000000000000000000" pitchFamily="2" charset="2"/>
              <a:buChar char="v"/>
              <a:tabLst>
                <a:tab pos="441325" algn="l"/>
              </a:tabLst>
            </a:pPr>
            <a:r>
              <a:rPr lang="en-US" sz="2200" dirty="0"/>
              <a:t> </a:t>
            </a:r>
            <a:r>
              <a:rPr lang="en-US" sz="2200" dirty="0" smtClean="0"/>
              <a:t>Cement </a:t>
            </a:r>
            <a:r>
              <a:rPr lang="en-US" sz="2200" dirty="0"/>
              <a:t>cartel </a:t>
            </a:r>
            <a:r>
              <a:rPr lang="en-US" sz="2200" dirty="0" smtClean="0"/>
              <a:t>case – CMA provided opportunity </a:t>
            </a:r>
            <a:r>
              <a:rPr lang="en-US" sz="2200" dirty="0"/>
              <a:t>to discuss and determine prices </a:t>
            </a:r>
            <a:r>
              <a:rPr lang="en-US" sz="2200" dirty="0" smtClean="0"/>
              <a:t>- held </a:t>
            </a:r>
            <a:r>
              <a:rPr lang="en-US" sz="2200" dirty="0"/>
              <a:t>as sufficient evidence to suggest </a:t>
            </a:r>
            <a:r>
              <a:rPr lang="en-US" sz="2200" dirty="0" smtClean="0"/>
              <a:t>cartelization</a:t>
            </a:r>
            <a:endParaRPr lang="en-US" sz="2200" dirty="0"/>
          </a:p>
          <a:p>
            <a:pPr marL="441325" lvl="1" indent="0" algn="just">
              <a:spcBef>
                <a:spcPts val="600"/>
              </a:spcBef>
              <a:spcAft>
                <a:spcPts val="600"/>
              </a:spcAft>
              <a:buNone/>
            </a:pPr>
            <a:endParaRPr lang="en-IN" sz="2000" i="1" dirty="0" smtClean="0"/>
          </a:p>
        </p:txBody>
      </p:sp>
      <p:sp>
        <p:nvSpPr>
          <p:cNvPr id="6" name="Slide Number Placeholder 5"/>
          <p:cNvSpPr>
            <a:spLocks noGrp="1"/>
          </p:cNvSpPr>
          <p:nvPr>
            <p:ph type="sldNum" sz="quarter" idx="12"/>
          </p:nvPr>
        </p:nvSpPr>
        <p:spPr/>
        <p:txBody>
          <a:bodyPr/>
          <a:lstStyle/>
          <a:p>
            <a:fld id="{9A775C2C-E057-4C3C-8916-B8CFA389FA71}" type="slidenum">
              <a:rPr lang="en-US"/>
              <a:pPr/>
              <a:t>11</a:t>
            </a:fld>
            <a:endParaRPr lang="en-US" dirty="0"/>
          </a:p>
        </p:txBody>
      </p:sp>
    </p:spTree>
    <p:extLst>
      <p:ext uri="{BB962C8B-B14F-4D97-AF65-F5344CB8AC3E}">
        <p14:creationId xmlns:p14="http://schemas.microsoft.com/office/powerpoint/2010/main" val="40297873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1600200" y="76200"/>
            <a:ext cx="7010400" cy="838200"/>
          </a:xfrm>
        </p:spPr>
        <p:txBody>
          <a:bodyPr/>
          <a:lstStyle/>
          <a:p>
            <a:r>
              <a:rPr lang="en-US" sz="3200" b="1" dirty="0" smtClean="0">
                <a:solidFill>
                  <a:srgbClr val="C00000"/>
                </a:solidFill>
              </a:rPr>
              <a:t>Horizontal Agreements (4/4)</a:t>
            </a:r>
            <a:endParaRPr lang="en-US" sz="3200" b="1" dirty="0">
              <a:solidFill>
                <a:srgbClr val="C00000"/>
              </a:solidFill>
            </a:endParaRPr>
          </a:p>
        </p:txBody>
      </p:sp>
      <p:sp>
        <p:nvSpPr>
          <p:cNvPr id="70659" name="Rectangle 3"/>
          <p:cNvSpPr>
            <a:spLocks noGrp="1" noChangeArrowheads="1"/>
          </p:cNvSpPr>
          <p:nvPr>
            <p:ph idx="1"/>
          </p:nvPr>
        </p:nvSpPr>
        <p:spPr>
          <a:xfrm>
            <a:off x="1447800" y="1219200"/>
            <a:ext cx="7162800" cy="5334000"/>
          </a:xfrm>
        </p:spPr>
        <p:txBody>
          <a:bodyPr>
            <a:normAutofit/>
          </a:bodyPr>
          <a:lstStyle/>
          <a:p>
            <a:pPr marL="358775" lvl="1" indent="-358775" algn="just">
              <a:spcBef>
                <a:spcPts val="600"/>
              </a:spcBef>
              <a:spcAft>
                <a:spcPts val="600"/>
              </a:spcAft>
              <a:buFont typeface="Wingdings" panose="05000000000000000000" pitchFamily="2" charset="2"/>
              <a:buChar char="q"/>
            </a:pPr>
            <a:r>
              <a:rPr lang="en-IN" sz="2600" dirty="0" smtClean="0"/>
              <a:t>Methodology for detection: </a:t>
            </a:r>
          </a:p>
          <a:p>
            <a:pPr lvl="1" indent="-342900" algn="just">
              <a:spcBef>
                <a:spcPts val="600"/>
              </a:spcBef>
              <a:spcAft>
                <a:spcPts val="600"/>
              </a:spcAft>
            </a:pPr>
            <a:r>
              <a:rPr lang="en-IN" sz="2200" dirty="0" smtClean="0"/>
              <a:t>complaints/information </a:t>
            </a:r>
            <a:r>
              <a:rPr lang="en-IN" sz="2200" dirty="0"/>
              <a:t>submission</a:t>
            </a:r>
          </a:p>
          <a:p>
            <a:pPr lvl="1" indent="-342900" algn="just">
              <a:spcBef>
                <a:spcPts val="600"/>
              </a:spcBef>
              <a:spcAft>
                <a:spcPts val="600"/>
              </a:spcAft>
            </a:pPr>
            <a:r>
              <a:rPr lang="en-IN" sz="2200" dirty="0"/>
              <a:t>leniency </a:t>
            </a:r>
            <a:r>
              <a:rPr lang="en-IN" sz="2200" dirty="0" smtClean="0"/>
              <a:t>application</a:t>
            </a:r>
          </a:p>
        </p:txBody>
      </p:sp>
      <p:sp>
        <p:nvSpPr>
          <p:cNvPr id="6" name="Slide Number Placeholder 5"/>
          <p:cNvSpPr>
            <a:spLocks noGrp="1"/>
          </p:cNvSpPr>
          <p:nvPr>
            <p:ph type="sldNum" sz="quarter" idx="12"/>
          </p:nvPr>
        </p:nvSpPr>
        <p:spPr/>
        <p:txBody>
          <a:bodyPr/>
          <a:lstStyle/>
          <a:p>
            <a:fld id="{9A775C2C-E057-4C3C-8916-B8CFA389FA71}" type="slidenum">
              <a:rPr lang="en-US"/>
              <a:pPr/>
              <a:t>12</a:t>
            </a:fld>
            <a:endParaRPr lang="en-US"/>
          </a:p>
        </p:txBody>
      </p:sp>
    </p:spTree>
    <p:extLst>
      <p:ext uri="{BB962C8B-B14F-4D97-AF65-F5344CB8AC3E}">
        <p14:creationId xmlns:p14="http://schemas.microsoft.com/office/powerpoint/2010/main" val="17521530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1600200" y="76200"/>
            <a:ext cx="7010400" cy="838200"/>
          </a:xfrm>
        </p:spPr>
        <p:txBody>
          <a:bodyPr/>
          <a:lstStyle/>
          <a:p>
            <a:r>
              <a:rPr lang="en-US" sz="3200" b="1" dirty="0">
                <a:solidFill>
                  <a:srgbClr val="C00000"/>
                </a:solidFill>
              </a:rPr>
              <a:t>Vertical </a:t>
            </a:r>
            <a:r>
              <a:rPr lang="en-US" sz="3200" b="1" dirty="0" smtClean="0">
                <a:solidFill>
                  <a:srgbClr val="C00000"/>
                </a:solidFill>
              </a:rPr>
              <a:t>Agreements (1/2)</a:t>
            </a:r>
            <a:endParaRPr lang="en-US" sz="3200" b="1" dirty="0">
              <a:solidFill>
                <a:srgbClr val="C00000"/>
              </a:solidFill>
            </a:endParaRPr>
          </a:p>
        </p:txBody>
      </p:sp>
      <p:sp>
        <p:nvSpPr>
          <p:cNvPr id="73731" name="Rectangle 3"/>
          <p:cNvSpPr>
            <a:spLocks noGrp="1" noChangeArrowheads="1"/>
          </p:cNvSpPr>
          <p:nvPr>
            <p:ph idx="1"/>
          </p:nvPr>
        </p:nvSpPr>
        <p:spPr>
          <a:xfrm>
            <a:off x="1447800" y="1219200"/>
            <a:ext cx="7239000" cy="5029200"/>
          </a:xfrm>
        </p:spPr>
        <p:txBody>
          <a:bodyPr/>
          <a:lstStyle/>
          <a:p>
            <a:pPr marL="398463" indent="-398463" algn="just">
              <a:spcBef>
                <a:spcPts val="600"/>
              </a:spcBef>
              <a:spcAft>
                <a:spcPts val="600"/>
              </a:spcAft>
              <a:buFont typeface="Wingdings" pitchFamily="2" charset="2"/>
              <a:buChar char="q"/>
            </a:pPr>
            <a:r>
              <a:rPr lang="en-US" sz="2400" dirty="0" smtClean="0"/>
              <a:t>Agreement between entities at different levels of production chain</a:t>
            </a:r>
          </a:p>
          <a:p>
            <a:pPr marL="798513" lvl="1" indent="-398463" algn="just">
              <a:spcBef>
                <a:spcPts val="600"/>
              </a:spcBef>
              <a:spcAft>
                <a:spcPts val="600"/>
              </a:spcAft>
            </a:pPr>
            <a:r>
              <a:rPr lang="en-US" sz="2000" dirty="0" smtClean="0"/>
              <a:t>Example – Agreement between a manufacturer and a retailer</a:t>
            </a:r>
          </a:p>
          <a:p>
            <a:pPr marL="1077913" lvl="2" indent="-277813" algn="just">
              <a:spcBef>
                <a:spcPts val="600"/>
              </a:spcBef>
              <a:spcAft>
                <a:spcPts val="600"/>
              </a:spcAft>
            </a:pPr>
            <a:r>
              <a:rPr lang="en-US" sz="1800" dirty="0" smtClean="0"/>
              <a:t>No presumption of AAEC </a:t>
            </a:r>
            <a:endParaRPr lang="en-US" sz="1800" dirty="0"/>
          </a:p>
          <a:p>
            <a:pPr marL="365125" lvl="2" indent="-365125" algn="just">
              <a:spcBef>
                <a:spcPts val="600"/>
              </a:spcBef>
              <a:spcAft>
                <a:spcPts val="600"/>
              </a:spcAft>
              <a:buFont typeface="Wingdings" panose="05000000000000000000" pitchFamily="2" charset="2"/>
              <a:buChar char="q"/>
            </a:pPr>
            <a:r>
              <a:rPr lang="en-US" sz="2400" dirty="0" smtClean="0"/>
              <a:t>Requirement of defining the relevant market? – </a:t>
            </a:r>
            <a:r>
              <a:rPr lang="en-US" sz="2400" dirty="0" smtClean="0"/>
              <a:t>no </a:t>
            </a:r>
            <a:r>
              <a:rPr lang="en-US" sz="2400" dirty="0" smtClean="0"/>
              <a:t>provision in the Act</a:t>
            </a:r>
          </a:p>
          <a:p>
            <a:pPr marL="398463" indent="-398463" algn="just">
              <a:spcBef>
                <a:spcPts val="600"/>
              </a:spcBef>
              <a:spcAft>
                <a:spcPts val="600"/>
              </a:spcAft>
              <a:buFont typeface="Wingdings" pitchFamily="2" charset="2"/>
              <a:buChar char="q"/>
            </a:pPr>
            <a:r>
              <a:rPr lang="en-US" sz="2400" dirty="0" smtClean="0"/>
              <a:t>Inclusive </a:t>
            </a:r>
            <a:r>
              <a:rPr lang="en-US" sz="2400" dirty="0"/>
              <a:t>list of vertical restraints</a:t>
            </a:r>
          </a:p>
          <a:p>
            <a:pPr marL="914400" indent="-457200" algn="just">
              <a:spcBef>
                <a:spcPts val="600"/>
              </a:spcBef>
              <a:spcAft>
                <a:spcPts val="600"/>
              </a:spcAft>
              <a:buFont typeface="Wingdings" panose="05000000000000000000" pitchFamily="2" charset="2"/>
              <a:buChar char="v"/>
            </a:pPr>
            <a:r>
              <a:rPr lang="en-US" sz="2000" dirty="0"/>
              <a:t>T</a:t>
            </a:r>
            <a:r>
              <a:rPr lang="en-US" sz="2000" dirty="0" smtClean="0"/>
              <a:t>ie-in </a:t>
            </a:r>
            <a:r>
              <a:rPr lang="en-US" sz="2000" dirty="0"/>
              <a:t>A</a:t>
            </a:r>
            <a:r>
              <a:rPr lang="en-US" sz="2000" dirty="0" smtClean="0"/>
              <a:t>rrangement </a:t>
            </a:r>
          </a:p>
          <a:p>
            <a:pPr marL="1077913" lvl="1" indent="-220663" algn="just">
              <a:spcBef>
                <a:spcPts val="600"/>
              </a:spcBef>
              <a:spcAft>
                <a:spcPts val="600"/>
              </a:spcAft>
              <a:buFont typeface="Wingdings" panose="05000000000000000000" pitchFamily="2" charset="2"/>
              <a:buChar char="Ø"/>
            </a:pPr>
            <a:r>
              <a:rPr lang="en-US" sz="1800" dirty="0" smtClean="0"/>
              <a:t>Forcing customers to buy ink with pen</a:t>
            </a:r>
          </a:p>
        </p:txBody>
      </p:sp>
      <p:sp>
        <p:nvSpPr>
          <p:cNvPr id="6" name="Slide Number Placeholder 5"/>
          <p:cNvSpPr>
            <a:spLocks noGrp="1"/>
          </p:cNvSpPr>
          <p:nvPr>
            <p:ph type="sldNum" sz="quarter" idx="12"/>
          </p:nvPr>
        </p:nvSpPr>
        <p:spPr/>
        <p:txBody>
          <a:bodyPr/>
          <a:lstStyle/>
          <a:p>
            <a:fld id="{8AD8202B-F075-4D54-808B-7BB41CF80ED1}" type="slidenum">
              <a:rPr lang="en-US"/>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1600200" y="76200"/>
            <a:ext cx="7010400" cy="838200"/>
          </a:xfrm>
        </p:spPr>
        <p:txBody>
          <a:bodyPr/>
          <a:lstStyle/>
          <a:p>
            <a:r>
              <a:rPr lang="en-US" sz="3200" b="1" dirty="0">
                <a:solidFill>
                  <a:srgbClr val="C00000"/>
                </a:solidFill>
              </a:rPr>
              <a:t>Vertical </a:t>
            </a:r>
            <a:r>
              <a:rPr lang="en-US" sz="3200" b="1" dirty="0" smtClean="0">
                <a:solidFill>
                  <a:srgbClr val="C00000"/>
                </a:solidFill>
              </a:rPr>
              <a:t>Agreements (2/2)</a:t>
            </a:r>
            <a:endParaRPr lang="en-US" sz="3200" b="1" dirty="0">
              <a:solidFill>
                <a:srgbClr val="C00000"/>
              </a:solidFill>
            </a:endParaRPr>
          </a:p>
        </p:txBody>
      </p:sp>
      <p:sp>
        <p:nvSpPr>
          <p:cNvPr id="73731" name="Rectangle 3"/>
          <p:cNvSpPr>
            <a:spLocks noGrp="1" noChangeArrowheads="1"/>
          </p:cNvSpPr>
          <p:nvPr>
            <p:ph idx="1"/>
          </p:nvPr>
        </p:nvSpPr>
        <p:spPr>
          <a:xfrm>
            <a:off x="1524000" y="1143000"/>
            <a:ext cx="7162800" cy="5105400"/>
          </a:xfrm>
        </p:spPr>
        <p:txBody>
          <a:bodyPr/>
          <a:lstStyle/>
          <a:p>
            <a:pPr marL="369888" indent="-341313" algn="just">
              <a:spcBef>
                <a:spcPts val="600"/>
              </a:spcBef>
              <a:spcAft>
                <a:spcPts val="600"/>
              </a:spcAft>
              <a:buFont typeface="Wingdings" panose="05000000000000000000" pitchFamily="2" charset="2"/>
              <a:buChar char="v"/>
              <a:tabLst>
                <a:tab pos="360363" algn="l"/>
              </a:tabLst>
            </a:pPr>
            <a:r>
              <a:rPr lang="en-US" sz="2000" dirty="0"/>
              <a:t>Exclusive Supply Agreement</a:t>
            </a:r>
          </a:p>
          <a:p>
            <a:pPr marL="709613" lvl="1" indent="-339725" algn="just">
              <a:spcBef>
                <a:spcPts val="600"/>
              </a:spcBef>
              <a:spcAft>
                <a:spcPts val="600"/>
              </a:spcAft>
              <a:buFont typeface="Wingdings" panose="05000000000000000000" pitchFamily="2" charset="2"/>
              <a:buChar char="Ø"/>
            </a:pPr>
            <a:r>
              <a:rPr lang="en-US" sz="1800" dirty="0"/>
              <a:t>Wholesaler forces retailer to procure all its supplies from the wholesaler </a:t>
            </a:r>
          </a:p>
          <a:p>
            <a:pPr marL="369888" indent="-341313">
              <a:spcBef>
                <a:spcPts val="600"/>
              </a:spcBef>
              <a:spcAft>
                <a:spcPts val="600"/>
              </a:spcAft>
              <a:buFont typeface="Wingdings" panose="05000000000000000000" pitchFamily="2" charset="2"/>
              <a:buChar char="v"/>
            </a:pPr>
            <a:r>
              <a:rPr lang="en-US" sz="2000" dirty="0" smtClean="0"/>
              <a:t>Exclusive </a:t>
            </a:r>
            <a:r>
              <a:rPr lang="en-US" sz="2000" dirty="0"/>
              <a:t>D</a:t>
            </a:r>
            <a:r>
              <a:rPr lang="en-US" sz="2000" dirty="0" smtClean="0"/>
              <a:t>istribution </a:t>
            </a:r>
            <a:r>
              <a:rPr lang="en-US" sz="2000" dirty="0"/>
              <a:t>A</a:t>
            </a:r>
            <a:r>
              <a:rPr lang="en-US" sz="2000" dirty="0" smtClean="0"/>
              <a:t>greement</a:t>
            </a:r>
          </a:p>
          <a:p>
            <a:pPr marL="709613" lvl="1" indent="-339725">
              <a:spcBef>
                <a:spcPts val="600"/>
              </a:spcBef>
              <a:spcAft>
                <a:spcPts val="600"/>
              </a:spcAft>
              <a:buFont typeface="Wingdings" panose="05000000000000000000" pitchFamily="2" charset="2"/>
              <a:buChar char="Ø"/>
            </a:pPr>
            <a:r>
              <a:rPr lang="en-US" sz="1800" dirty="0" smtClean="0"/>
              <a:t>Single distributor for a territory</a:t>
            </a:r>
            <a:endParaRPr lang="en-US" sz="1800" dirty="0"/>
          </a:p>
          <a:p>
            <a:pPr marL="369888" indent="-341313">
              <a:spcBef>
                <a:spcPts val="600"/>
              </a:spcBef>
              <a:spcAft>
                <a:spcPts val="600"/>
              </a:spcAft>
              <a:buFont typeface="Wingdings" panose="05000000000000000000" pitchFamily="2" charset="2"/>
              <a:buChar char="v"/>
            </a:pPr>
            <a:r>
              <a:rPr lang="en-US" sz="2000" dirty="0"/>
              <a:t>R</a:t>
            </a:r>
            <a:r>
              <a:rPr lang="en-US" sz="2000" dirty="0" smtClean="0"/>
              <a:t>efusal </a:t>
            </a:r>
            <a:r>
              <a:rPr lang="en-US" sz="2000" dirty="0"/>
              <a:t>to D</a:t>
            </a:r>
            <a:r>
              <a:rPr lang="en-US" sz="2000" dirty="0" smtClean="0"/>
              <a:t>eal</a:t>
            </a:r>
          </a:p>
          <a:p>
            <a:pPr marL="709613" lvl="1" indent="-339725" algn="just">
              <a:spcBef>
                <a:spcPts val="600"/>
              </a:spcBef>
              <a:spcAft>
                <a:spcPts val="600"/>
              </a:spcAft>
              <a:buFont typeface="Wingdings" panose="05000000000000000000" pitchFamily="2" charset="2"/>
              <a:buChar char="Ø"/>
            </a:pPr>
            <a:r>
              <a:rPr lang="en-US" sz="1800" dirty="0" smtClean="0"/>
              <a:t>A dealer disallowed from dealing in competing brand of cars</a:t>
            </a:r>
            <a:endParaRPr lang="en-US" sz="1800" dirty="0"/>
          </a:p>
          <a:p>
            <a:pPr marL="369888" indent="-341313">
              <a:spcBef>
                <a:spcPts val="600"/>
              </a:spcBef>
              <a:spcAft>
                <a:spcPts val="600"/>
              </a:spcAft>
              <a:buFont typeface="Wingdings" panose="05000000000000000000" pitchFamily="2" charset="2"/>
              <a:buChar char="v"/>
            </a:pPr>
            <a:r>
              <a:rPr lang="en-US" sz="2000" dirty="0"/>
              <a:t>R</a:t>
            </a:r>
            <a:r>
              <a:rPr lang="en-US" sz="2000" dirty="0" smtClean="0"/>
              <a:t>esale </a:t>
            </a:r>
            <a:r>
              <a:rPr lang="en-US" sz="2000" dirty="0"/>
              <a:t>P</a:t>
            </a:r>
            <a:r>
              <a:rPr lang="en-US" sz="2000" dirty="0" smtClean="0"/>
              <a:t>rice </a:t>
            </a:r>
            <a:r>
              <a:rPr lang="en-US" sz="2000" dirty="0"/>
              <a:t>M</a:t>
            </a:r>
            <a:r>
              <a:rPr lang="en-US" sz="2000" dirty="0" smtClean="0"/>
              <a:t>aintenance</a:t>
            </a:r>
          </a:p>
          <a:p>
            <a:pPr marL="709613" lvl="1" indent="-339725" algn="just">
              <a:spcBef>
                <a:spcPts val="600"/>
              </a:spcBef>
              <a:spcAft>
                <a:spcPts val="600"/>
              </a:spcAft>
              <a:buFont typeface="Wingdings" panose="05000000000000000000" pitchFamily="2" charset="2"/>
              <a:buChar char="Ø"/>
            </a:pPr>
            <a:r>
              <a:rPr lang="en-US" sz="1800" dirty="0" smtClean="0"/>
              <a:t>Wholesaler dictating the price to retail seller</a:t>
            </a:r>
            <a:endParaRPr lang="en-US" sz="1800" dirty="0"/>
          </a:p>
        </p:txBody>
      </p:sp>
      <p:sp>
        <p:nvSpPr>
          <p:cNvPr id="6" name="Slide Number Placeholder 5"/>
          <p:cNvSpPr>
            <a:spLocks noGrp="1"/>
          </p:cNvSpPr>
          <p:nvPr>
            <p:ph type="sldNum" sz="quarter" idx="12"/>
          </p:nvPr>
        </p:nvSpPr>
        <p:spPr/>
        <p:txBody>
          <a:bodyPr/>
          <a:lstStyle/>
          <a:p>
            <a:fld id="{8AD8202B-F075-4D54-808B-7BB41CF80ED1}" type="slidenum">
              <a:rPr lang="en-US"/>
              <a:pPr/>
              <a:t>14</a:t>
            </a:fld>
            <a:endParaRPr lang="en-US"/>
          </a:p>
        </p:txBody>
      </p:sp>
    </p:spTree>
    <p:extLst>
      <p:ext uri="{BB962C8B-B14F-4D97-AF65-F5344CB8AC3E}">
        <p14:creationId xmlns:p14="http://schemas.microsoft.com/office/powerpoint/2010/main" val="32185873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DE8108C-A0F3-4B8B-A5A6-B20866D2ECC0}" type="slidenum">
              <a:rPr lang="en-US"/>
              <a:pPr/>
              <a:t>15</a:t>
            </a:fld>
            <a:endParaRPr lang="en-US" dirty="0"/>
          </a:p>
        </p:txBody>
      </p:sp>
      <p:sp>
        <p:nvSpPr>
          <p:cNvPr id="76802" name="Rectangle 2"/>
          <p:cNvSpPr>
            <a:spLocks noGrp="1" noChangeArrowheads="1"/>
          </p:cNvSpPr>
          <p:nvPr>
            <p:ph type="title"/>
          </p:nvPr>
        </p:nvSpPr>
        <p:spPr>
          <a:xfrm>
            <a:off x="1524000" y="76200"/>
            <a:ext cx="7086600" cy="838200"/>
          </a:xfrm>
        </p:spPr>
        <p:txBody>
          <a:bodyPr/>
          <a:lstStyle/>
          <a:p>
            <a:r>
              <a:rPr lang="en-US" sz="3200" b="1" dirty="0" smtClean="0">
                <a:solidFill>
                  <a:srgbClr val="C00000"/>
                </a:solidFill>
              </a:rPr>
              <a:t>Exemptions</a:t>
            </a:r>
            <a:endParaRPr lang="en-US" sz="3200" b="1" dirty="0">
              <a:solidFill>
                <a:srgbClr val="C00000"/>
              </a:solidFill>
            </a:endParaRPr>
          </a:p>
        </p:txBody>
      </p:sp>
      <p:sp>
        <p:nvSpPr>
          <p:cNvPr id="76803" name="Rectangle 3"/>
          <p:cNvSpPr>
            <a:spLocks noGrp="1" noChangeArrowheads="1"/>
          </p:cNvSpPr>
          <p:nvPr>
            <p:ph type="body" idx="1"/>
          </p:nvPr>
        </p:nvSpPr>
        <p:spPr>
          <a:xfrm>
            <a:off x="1447800" y="1219200"/>
            <a:ext cx="7162800" cy="5029200"/>
          </a:xfrm>
        </p:spPr>
        <p:txBody>
          <a:bodyPr>
            <a:normAutofit lnSpcReduction="10000"/>
          </a:bodyPr>
          <a:lstStyle/>
          <a:p>
            <a:pPr marL="355600" indent="-355600" algn="just">
              <a:spcBef>
                <a:spcPts val="600"/>
              </a:spcBef>
              <a:spcAft>
                <a:spcPts val="600"/>
              </a:spcAft>
              <a:buFont typeface="Wingdings" pitchFamily="2" charset="2"/>
              <a:buChar char="q"/>
              <a:defRPr/>
            </a:pPr>
            <a:r>
              <a:rPr lang="en-GB" sz="2400" dirty="0" smtClean="0"/>
              <a:t>Reasonable restrictions necessary to safeguard rights arising out of intellectual </a:t>
            </a:r>
            <a:r>
              <a:rPr lang="en-GB" sz="2400" dirty="0"/>
              <a:t>p</a:t>
            </a:r>
            <a:r>
              <a:rPr lang="en-GB" sz="2400" dirty="0" smtClean="0"/>
              <a:t>roperty </a:t>
            </a:r>
            <a:r>
              <a:rPr lang="en-GB" sz="2400" dirty="0"/>
              <a:t>l</a:t>
            </a:r>
            <a:r>
              <a:rPr lang="en-GB" sz="2400" dirty="0" smtClean="0"/>
              <a:t>aws provided under Section 3(5)</a:t>
            </a:r>
          </a:p>
          <a:p>
            <a:pPr marL="722313" lvl="1" indent="-366713" algn="just">
              <a:spcBef>
                <a:spcPts val="600"/>
              </a:spcBef>
              <a:spcAft>
                <a:spcPts val="600"/>
              </a:spcAft>
              <a:defRPr/>
            </a:pPr>
            <a:r>
              <a:rPr lang="en-GB" sz="2000" dirty="0" smtClean="0"/>
              <a:t>What is reasonable? - not defined under the Act</a:t>
            </a:r>
          </a:p>
          <a:p>
            <a:pPr marL="722313" lvl="1" indent="-366713" algn="just">
              <a:spcBef>
                <a:spcPts val="600"/>
              </a:spcBef>
              <a:spcAft>
                <a:spcPts val="600"/>
              </a:spcAft>
              <a:defRPr/>
            </a:pPr>
            <a:r>
              <a:rPr lang="en-GB" sz="2000" dirty="0"/>
              <a:t>Not exempted from abuse of dominant position </a:t>
            </a:r>
            <a:r>
              <a:rPr lang="en-GB" sz="2000" dirty="0" smtClean="0"/>
              <a:t>provisions</a:t>
            </a:r>
          </a:p>
          <a:p>
            <a:pPr marL="355600" indent="-355600" algn="just">
              <a:spcBef>
                <a:spcPts val="600"/>
              </a:spcBef>
              <a:spcAft>
                <a:spcPts val="600"/>
              </a:spcAft>
              <a:buFont typeface="Wingdings" pitchFamily="2" charset="2"/>
              <a:buChar char="q"/>
              <a:defRPr/>
            </a:pPr>
            <a:r>
              <a:rPr lang="en-GB" sz="2400" dirty="0"/>
              <a:t>A</a:t>
            </a:r>
            <a:r>
              <a:rPr lang="en-GB" sz="2400" dirty="0" smtClean="0"/>
              <a:t>nti-competitive agreement meant exclusively for export.</a:t>
            </a:r>
          </a:p>
          <a:p>
            <a:pPr marL="355600" indent="-355600" algn="just">
              <a:spcBef>
                <a:spcPts val="600"/>
              </a:spcBef>
              <a:spcAft>
                <a:spcPts val="600"/>
              </a:spcAft>
              <a:defRPr/>
            </a:pPr>
            <a:r>
              <a:rPr lang="en-US" sz="2400" dirty="0"/>
              <a:t>Agreements between enterprises within the same group or constituting a single economic entity excluded from the purview of the </a:t>
            </a:r>
            <a:r>
              <a:rPr lang="en-US" sz="2400" dirty="0" smtClean="0"/>
              <a:t>Act [</a:t>
            </a:r>
            <a:r>
              <a:rPr lang="en-IN" sz="2000" i="1" dirty="0"/>
              <a:t>Exclusive Motors </a:t>
            </a:r>
            <a:r>
              <a:rPr lang="en-IN" sz="2000" i="1" dirty="0" err="1"/>
              <a:t>Pvt.</a:t>
            </a:r>
            <a:r>
              <a:rPr lang="en-IN" sz="2000" i="1" dirty="0"/>
              <a:t> Ltd. v. </a:t>
            </a:r>
            <a:r>
              <a:rPr lang="en-IN" sz="2000" i="1" dirty="0" err="1"/>
              <a:t>Automobili</a:t>
            </a:r>
            <a:r>
              <a:rPr lang="en-IN" sz="2000" i="1" dirty="0"/>
              <a:t> Lamborghini S.P.A, Case No. 52 of </a:t>
            </a:r>
            <a:r>
              <a:rPr lang="en-IN" sz="2000" i="1" dirty="0" smtClean="0"/>
              <a:t>2012</a:t>
            </a:r>
            <a:r>
              <a:rPr lang="en-IN" sz="2400" dirty="0" smtClean="0"/>
              <a:t>]</a:t>
            </a:r>
            <a:endParaRPr lang="en-US" sz="2400" dirty="0"/>
          </a:p>
          <a:p>
            <a:pPr marL="0" indent="0" algn="just">
              <a:spcBef>
                <a:spcPts val="600"/>
              </a:spcBef>
              <a:spcAft>
                <a:spcPts val="600"/>
              </a:spcAft>
              <a:buNone/>
              <a:defRPr/>
            </a:pPr>
            <a:endParaRPr lang="en-US" sz="2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76200"/>
            <a:ext cx="7010400" cy="838200"/>
          </a:xfrm>
        </p:spPr>
        <p:txBody>
          <a:bodyPr/>
          <a:lstStyle/>
          <a:p>
            <a:r>
              <a:rPr lang="en-US" sz="3200" b="1" dirty="0" smtClean="0">
                <a:solidFill>
                  <a:srgbClr val="C00000"/>
                </a:solidFill>
              </a:rPr>
              <a:t>Case A: Section 3 (1/2)</a:t>
            </a:r>
            <a:endParaRPr lang="en-US" sz="3200" b="1" dirty="0">
              <a:solidFill>
                <a:srgbClr val="C00000"/>
              </a:solidFill>
            </a:endParaRPr>
          </a:p>
        </p:txBody>
      </p:sp>
      <p:sp>
        <p:nvSpPr>
          <p:cNvPr id="3" name="Content Placeholder 2"/>
          <p:cNvSpPr>
            <a:spLocks noGrp="1"/>
          </p:cNvSpPr>
          <p:nvPr>
            <p:ph idx="1"/>
          </p:nvPr>
        </p:nvSpPr>
        <p:spPr>
          <a:xfrm>
            <a:off x="1524000" y="1219200"/>
            <a:ext cx="7086600" cy="5105400"/>
          </a:xfrm>
        </p:spPr>
        <p:txBody>
          <a:bodyPr>
            <a:normAutofit fontScale="92500" lnSpcReduction="10000"/>
          </a:bodyPr>
          <a:lstStyle/>
          <a:p>
            <a:r>
              <a:rPr lang="en-IN" sz="2400" u="sng" dirty="0" smtClean="0"/>
              <a:t>Cement Cartel Case  </a:t>
            </a:r>
            <a:r>
              <a:rPr lang="en-IN" sz="2400" i="1" u="sng" dirty="0" smtClean="0"/>
              <a:t>(</a:t>
            </a:r>
            <a:r>
              <a:rPr lang="en-US" sz="2400" i="1" dirty="0"/>
              <a:t>Builders Association of India vs Cement Manufacturers' Association &amp; </a:t>
            </a:r>
            <a:r>
              <a:rPr lang="en-US" sz="2400" i="1" dirty="0" err="1" smtClean="0"/>
              <a:t>Ors</a:t>
            </a:r>
            <a:r>
              <a:rPr lang="en-US" sz="2400" i="1" dirty="0" smtClean="0"/>
              <a:t> -</a:t>
            </a:r>
            <a:r>
              <a:rPr lang="en-IN" sz="2400" i="1" dirty="0" smtClean="0"/>
              <a:t> </a:t>
            </a:r>
            <a:r>
              <a:rPr lang="en-GB" sz="2400" i="1" dirty="0" smtClean="0"/>
              <a:t>Case </a:t>
            </a:r>
            <a:r>
              <a:rPr lang="en-GB" sz="2400" i="1" dirty="0"/>
              <a:t>No. 29/ </a:t>
            </a:r>
            <a:r>
              <a:rPr lang="en-GB" sz="2400" i="1" dirty="0" smtClean="0"/>
              <a:t>2010</a:t>
            </a:r>
            <a:r>
              <a:rPr lang="en-GB" sz="2400" dirty="0" smtClean="0"/>
              <a:t>)</a:t>
            </a:r>
            <a:endParaRPr lang="en-IN" sz="2400" i="1" dirty="0" smtClean="0"/>
          </a:p>
          <a:p>
            <a:pPr algn="just">
              <a:spcBef>
                <a:spcPts val="600"/>
              </a:spcBef>
              <a:spcAft>
                <a:spcPts val="600"/>
              </a:spcAft>
            </a:pPr>
            <a:r>
              <a:rPr lang="en-IN" sz="2400" dirty="0" smtClean="0"/>
              <a:t>The CCI penalised ten cement manufacturers for operating a cartel in the cement industry. The CCI took into consideration the following, while imposing penalty:</a:t>
            </a:r>
          </a:p>
          <a:p>
            <a:pPr marL="719138" indent="-358775" algn="just">
              <a:spcBef>
                <a:spcPts val="600"/>
              </a:spcBef>
              <a:spcAft>
                <a:spcPts val="600"/>
              </a:spcAft>
              <a:buFont typeface="Wingdings" panose="05000000000000000000" pitchFamily="2" charset="2"/>
              <a:buChar char="v"/>
            </a:pPr>
            <a:r>
              <a:rPr lang="en-IN" sz="2000" i="1" dirty="0" smtClean="0"/>
              <a:t>Cement Manufacturers’ Association (CMA): </a:t>
            </a:r>
            <a:r>
              <a:rPr lang="en-IN" sz="2000" dirty="0" smtClean="0"/>
              <a:t>cement companies met using the platform of CMA – provided an opportunity to determine and fix prices;</a:t>
            </a:r>
            <a:endParaRPr lang="en-IN" sz="2000" dirty="0"/>
          </a:p>
          <a:p>
            <a:pPr marL="719138" indent="-358775" algn="just">
              <a:spcBef>
                <a:spcPts val="600"/>
              </a:spcBef>
              <a:spcAft>
                <a:spcPts val="600"/>
              </a:spcAft>
              <a:buFont typeface="Wingdings" panose="05000000000000000000" pitchFamily="2" charset="2"/>
              <a:buChar char="v"/>
            </a:pPr>
            <a:r>
              <a:rPr lang="en-IN" sz="2000" i="1" dirty="0" smtClean="0"/>
              <a:t>Price-parallelism</a:t>
            </a:r>
            <a:r>
              <a:rPr lang="en-IN" sz="2000" dirty="0" smtClean="0"/>
              <a:t>: economic analysis of the price data indicated strong positive correlation in the prices of cement companies;</a:t>
            </a:r>
          </a:p>
          <a:p>
            <a:pPr marL="719138" indent="-358775" algn="just">
              <a:spcBef>
                <a:spcPts val="600"/>
              </a:spcBef>
              <a:spcAft>
                <a:spcPts val="600"/>
              </a:spcAft>
              <a:buFont typeface="Wingdings" panose="05000000000000000000" pitchFamily="2" charset="2"/>
              <a:buChar char="v"/>
            </a:pPr>
            <a:r>
              <a:rPr lang="en-IN" sz="2000" i="1" dirty="0"/>
              <a:t>Capacity utilization</a:t>
            </a:r>
            <a:r>
              <a:rPr lang="en-IN" sz="2000" dirty="0"/>
              <a:t>: increase in capacity utilization, production did not increase </a:t>
            </a:r>
            <a:r>
              <a:rPr lang="en-IN" sz="2000" dirty="0" smtClean="0"/>
              <a:t>commensurately;</a:t>
            </a:r>
            <a:endParaRPr lang="en-IN" sz="2000" dirty="0"/>
          </a:p>
          <a:p>
            <a:pPr marL="719138" indent="-358775" algn="just">
              <a:spcBef>
                <a:spcPts val="600"/>
              </a:spcBef>
              <a:spcAft>
                <a:spcPts val="600"/>
              </a:spcAft>
              <a:buFont typeface="Wingdings" panose="05000000000000000000" pitchFamily="2" charset="2"/>
              <a:buChar char="v"/>
            </a:pPr>
            <a:endParaRPr lang="en-IN" sz="2000" dirty="0" smtClean="0"/>
          </a:p>
          <a:p>
            <a:pPr marL="354013" indent="-354013" algn="just">
              <a:spcBef>
                <a:spcPts val="600"/>
              </a:spcBef>
              <a:spcAft>
                <a:spcPts val="600"/>
              </a:spcAft>
              <a:buNone/>
            </a:pPr>
            <a:endParaRPr lang="en-IN" sz="2200" dirty="0" smtClean="0"/>
          </a:p>
        </p:txBody>
      </p:sp>
      <p:sp>
        <p:nvSpPr>
          <p:cNvPr id="4" name="Slide Number Placeholder 3"/>
          <p:cNvSpPr>
            <a:spLocks noGrp="1"/>
          </p:cNvSpPr>
          <p:nvPr>
            <p:ph type="sldNum" sz="quarter" idx="12"/>
          </p:nvPr>
        </p:nvSpPr>
        <p:spPr/>
        <p:txBody>
          <a:bodyPr/>
          <a:lstStyle/>
          <a:p>
            <a:fld id="{924EEBEF-5CBE-4DC0-9DA2-E6BE50BC7779}" type="slidenum">
              <a:rPr lang="en-US" smtClean="0"/>
              <a:pPr/>
              <a:t>16</a:t>
            </a:fld>
            <a:endParaRPr lang="en-US" dirty="0"/>
          </a:p>
        </p:txBody>
      </p:sp>
    </p:spTree>
    <p:extLst>
      <p:ext uri="{BB962C8B-B14F-4D97-AF65-F5344CB8AC3E}">
        <p14:creationId xmlns:p14="http://schemas.microsoft.com/office/powerpoint/2010/main" val="15020373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76200"/>
            <a:ext cx="7010400" cy="838200"/>
          </a:xfrm>
        </p:spPr>
        <p:txBody>
          <a:bodyPr/>
          <a:lstStyle/>
          <a:p>
            <a:r>
              <a:rPr lang="en-US" sz="3200" b="1" dirty="0" smtClean="0">
                <a:solidFill>
                  <a:srgbClr val="C00000"/>
                </a:solidFill>
              </a:rPr>
              <a:t>Case A</a:t>
            </a:r>
            <a:r>
              <a:rPr lang="en-US" dirty="0">
                <a:solidFill>
                  <a:srgbClr val="C00000"/>
                </a:solidFill>
              </a:rPr>
              <a:t>:</a:t>
            </a:r>
            <a:r>
              <a:rPr lang="en-US" sz="3200" b="1" dirty="0" smtClean="0">
                <a:solidFill>
                  <a:srgbClr val="C00000"/>
                </a:solidFill>
              </a:rPr>
              <a:t> Section 3 (2/2)</a:t>
            </a:r>
            <a:endParaRPr lang="en-US" sz="3200" b="1" dirty="0">
              <a:solidFill>
                <a:srgbClr val="C00000"/>
              </a:solidFill>
            </a:endParaRPr>
          </a:p>
        </p:txBody>
      </p:sp>
      <p:sp>
        <p:nvSpPr>
          <p:cNvPr id="3" name="Content Placeholder 2"/>
          <p:cNvSpPr>
            <a:spLocks noGrp="1"/>
          </p:cNvSpPr>
          <p:nvPr>
            <p:ph idx="1"/>
          </p:nvPr>
        </p:nvSpPr>
        <p:spPr>
          <a:xfrm>
            <a:off x="1447800" y="1219200"/>
            <a:ext cx="7162800" cy="5105400"/>
          </a:xfrm>
        </p:spPr>
        <p:txBody>
          <a:bodyPr>
            <a:normAutofit/>
          </a:bodyPr>
          <a:lstStyle/>
          <a:p>
            <a:pPr marL="536575" indent="-536575" algn="just">
              <a:spcBef>
                <a:spcPts val="600"/>
              </a:spcBef>
              <a:spcAft>
                <a:spcPts val="600"/>
              </a:spcAft>
              <a:buFont typeface="Wingdings" panose="05000000000000000000" pitchFamily="2" charset="2"/>
              <a:buChar char="v"/>
            </a:pPr>
            <a:r>
              <a:rPr lang="en-IN" sz="2000" i="1" dirty="0" smtClean="0"/>
              <a:t>Production parallelism</a:t>
            </a:r>
            <a:r>
              <a:rPr lang="en-IN" sz="2000" dirty="0" smtClean="0"/>
              <a:t>: strong positive correlation shown – indication of coordinated behaviour; </a:t>
            </a:r>
          </a:p>
          <a:p>
            <a:pPr marL="536575" indent="-536575" algn="just">
              <a:spcBef>
                <a:spcPts val="600"/>
              </a:spcBef>
              <a:spcAft>
                <a:spcPts val="600"/>
              </a:spcAft>
              <a:buFont typeface="Wingdings" panose="05000000000000000000" pitchFamily="2" charset="2"/>
              <a:buChar char="v"/>
            </a:pPr>
            <a:r>
              <a:rPr lang="en-IN" sz="2000" i="1" dirty="0" smtClean="0"/>
              <a:t>Dispatch parallelism</a:t>
            </a:r>
            <a:r>
              <a:rPr lang="en-IN" sz="2000" dirty="0" smtClean="0"/>
              <a:t>:  – identical dispatches made by the cement companies;</a:t>
            </a:r>
          </a:p>
          <a:p>
            <a:pPr marL="536575" indent="-536575" algn="just">
              <a:spcBef>
                <a:spcPts val="600"/>
              </a:spcBef>
              <a:spcAft>
                <a:spcPts val="600"/>
              </a:spcAft>
              <a:buFont typeface="Wingdings" panose="05000000000000000000" pitchFamily="2" charset="2"/>
              <a:buChar char="v"/>
            </a:pPr>
            <a:r>
              <a:rPr lang="en-IN" sz="2000" i="1" dirty="0" smtClean="0"/>
              <a:t>Increase in prices</a:t>
            </a:r>
            <a:r>
              <a:rPr lang="en-IN" sz="2000" dirty="0" smtClean="0"/>
              <a:t>: deliberate act of withholding production and supplies by the cement companies – resulted in higher prices; </a:t>
            </a:r>
          </a:p>
          <a:p>
            <a:pPr marL="536575" indent="-536575" algn="just">
              <a:spcBef>
                <a:spcPts val="600"/>
              </a:spcBef>
              <a:spcAft>
                <a:spcPts val="600"/>
              </a:spcAft>
              <a:buFont typeface="Wingdings" panose="05000000000000000000" pitchFamily="2" charset="2"/>
              <a:buChar char="v"/>
            </a:pPr>
            <a:r>
              <a:rPr lang="en-IN" sz="2000" i="1" dirty="0" smtClean="0"/>
              <a:t>High profit margins</a:t>
            </a:r>
            <a:r>
              <a:rPr lang="en-IN" sz="2000" dirty="0" smtClean="0"/>
              <a:t>: cement companies earned huge margins over cost of sales; and</a:t>
            </a:r>
          </a:p>
          <a:p>
            <a:pPr marL="536575" indent="-536575" algn="just">
              <a:spcBef>
                <a:spcPts val="600"/>
              </a:spcBef>
              <a:spcAft>
                <a:spcPts val="600"/>
              </a:spcAft>
              <a:buFont typeface="Wingdings" panose="05000000000000000000" pitchFamily="2" charset="2"/>
              <a:buChar char="v"/>
            </a:pPr>
            <a:r>
              <a:rPr lang="en-IN" sz="2000" i="1" dirty="0" smtClean="0"/>
              <a:t>Price leadership</a:t>
            </a:r>
            <a:r>
              <a:rPr lang="en-IN" sz="2000" dirty="0" smtClean="0"/>
              <a:t>: price leaders gave price signals through advanced media reporting – easier for other manufacturers to co-ordinate their strategies.</a:t>
            </a:r>
          </a:p>
        </p:txBody>
      </p:sp>
      <p:sp>
        <p:nvSpPr>
          <p:cNvPr id="4" name="Slide Number Placeholder 3"/>
          <p:cNvSpPr>
            <a:spLocks noGrp="1"/>
          </p:cNvSpPr>
          <p:nvPr>
            <p:ph type="sldNum" sz="quarter" idx="12"/>
          </p:nvPr>
        </p:nvSpPr>
        <p:spPr/>
        <p:txBody>
          <a:bodyPr/>
          <a:lstStyle/>
          <a:p>
            <a:fld id="{924EEBEF-5CBE-4DC0-9DA2-E6BE50BC7779}" type="slidenum">
              <a:rPr lang="en-US" smtClean="0"/>
              <a:pPr/>
              <a:t>17</a:t>
            </a:fld>
            <a:endParaRPr lang="en-US" dirty="0"/>
          </a:p>
        </p:txBody>
      </p:sp>
    </p:spTree>
    <p:extLst>
      <p:ext uri="{BB962C8B-B14F-4D97-AF65-F5344CB8AC3E}">
        <p14:creationId xmlns:p14="http://schemas.microsoft.com/office/powerpoint/2010/main" val="5671650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5"/>
          <p:cNvSpPr>
            <a:spLocks noChangeArrowheads="1"/>
          </p:cNvSpPr>
          <p:nvPr/>
        </p:nvSpPr>
        <p:spPr bwMode="auto">
          <a:xfrm>
            <a:off x="0" y="0"/>
            <a:ext cx="1143000" cy="6858000"/>
          </a:xfrm>
          <a:prstGeom prst="rect">
            <a:avLst/>
          </a:prstGeom>
          <a:solidFill>
            <a:srgbClr val="CC0000"/>
          </a:solidFill>
          <a:ln w="9525">
            <a:solidFill>
              <a:srgbClr val="CC0000"/>
            </a:solidFill>
            <a:miter lim="800000"/>
            <a:headEnd/>
            <a:tailEnd/>
          </a:ln>
        </p:spPr>
        <p:txBody>
          <a:bodyPr wrap="none" anchor="ctr"/>
          <a:lstStyle/>
          <a:p>
            <a:endParaRPr lang="en-US" dirty="0"/>
          </a:p>
        </p:txBody>
      </p:sp>
      <p:sp>
        <p:nvSpPr>
          <p:cNvPr id="2051" name="Rectangle 7"/>
          <p:cNvSpPr>
            <a:spLocks noChangeArrowheads="1"/>
          </p:cNvSpPr>
          <p:nvPr/>
        </p:nvSpPr>
        <p:spPr bwMode="auto">
          <a:xfrm>
            <a:off x="1143000" y="0"/>
            <a:ext cx="8001000" cy="838200"/>
          </a:xfrm>
          <a:prstGeom prst="rect">
            <a:avLst/>
          </a:prstGeom>
          <a:solidFill>
            <a:srgbClr val="C5CCC0"/>
          </a:solidFill>
          <a:ln w="9525">
            <a:solidFill>
              <a:srgbClr val="000000"/>
            </a:solidFill>
            <a:miter lim="800000"/>
            <a:headEnd/>
            <a:tailEnd/>
          </a:ln>
        </p:spPr>
        <p:txBody>
          <a:bodyPr wrap="none" anchor="ctr"/>
          <a:lstStyle/>
          <a:p>
            <a:pPr algn="ctr"/>
            <a:endParaRPr lang="en-US" sz="3600" dirty="0"/>
          </a:p>
        </p:txBody>
      </p:sp>
      <p:sp>
        <p:nvSpPr>
          <p:cNvPr id="2052" name="Rectangle 8"/>
          <p:cNvSpPr>
            <a:spLocks noGrp="1" noChangeArrowheads="1"/>
          </p:cNvSpPr>
          <p:nvPr>
            <p:ph type="subTitle" idx="4294967295"/>
          </p:nvPr>
        </p:nvSpPr>
        <p:spPr>
          <a:xfrm>
            <a:off x="1143000" y="1676400"/>
            <a:ext cx="7848600" cy="2895600"/>
          </a:xfrm>
          <a:noFill/>
        </p:spPr>
        <p:txBody>
          <a:bodyPr/>
          <a:lstStyle/>
          <a:p>
            <a:pPr marL="0" indent="0" algn="ctr">
              <a:lnSpc>
                <a:spcPct val="80000"/>
              </a:lnSpc>
              <a:buFont typeface="Wingdings" pitchFamily="2" charset="2"/>
              <a:buNone/>
            </a:pPr>
            <a:endParaRPr lang="en-US" sz="1600" b="1" dirty="0" smtClean="0"/>
          </a:p>
          <a:p>
            <a:pPr marL="0" indent="0" algn="ctr">
              <a:lnSpc>
                <a:spcPct val="80000"/>
              </a:lnSpc>
              <a:buFont typeface="Wingdings" pitchFamily="2" charset="2"/>
              <a:buNone/>
            </a:pPr>
            <a:endParaRPr lang="en-US" sz="1600" b="1" dirty="0" smtClean="0"/>
          </a:p>
          <a:p>
            <a:pPr marL="0" indent="0" algn="ctr">
              <a:lnSpc>
                <a:spcPct val="80000"/>
              </a:lnSpc>
              <a:buFont typeface="Wingdings" pitchFamily="2" charset="2"/>
              <a:buNone/>
            </a:pPr>
            <a:endParaRPr lang="en-US" sz="1600" b="1" dirty="0" smtClean="0">
              <a:solidFill>
                <a:srgbClr val="C00000"/>
              </a:solidFill>
            </a:endParaRPr>
          </a:p>
          <a:p>
            <a:pPr marL="0" indent="0" algn="ctr">
              <a:lnSpc>
                <a:spcPct val="80000"/>
              </a:lnSpc>
              <a:buFont typeface="Wingdings" pitchFamily="2" charset="2"/>
              <a:buNone/>
            </a:pPr>
            <a:endParaRPr lang="en-US" sz="4400" b="1" dirty="0" smtClean="0">
              <a:solidFill>
                <a:srgbClr val="C00000"/>
              </a:solidFill>
            </a:endParaRPr>
          </a:p>
          <a:p>
            <a:pPr marL="0" indent="0" algn="ctr">
              <a:lnSpc>
                <a:spcPct val="80000"/>
              </a:lnSpc>
              <a:buFont typeface="Wingdings" pitchFamily="2" charset="2"/>
              <a:buNone/>
            </a:pPr>
            <a:r>
              <a:rPr lang="en-US" sz="4400" b="1" dirty="0" smtClean="0">
                <a:solidFill>
                  <a:srgbClr val="C00000"/>
                </a:solidFill>
              </a:rPr>
              <a:t>Session 2: Abuse of Dominance</a:t>
            </a:r>
          </a:p>
          <a:p>
            <a:pPr marL="0" indent="0" algn="ctr">
              <a:lnSpc>
                <a:spcPct val="80000"/>
              </a:lnSpc>
              <a:buFont typeface="Wingdings" pitchFamily="2" charset="2"/>
              <a:buNone/>
            </a:pPr>
            <a:endParaRPr lang="en-US" sz="2000" b="1" dirty="0" smtClean="0">
              <a:solidFill>
                <a:srgbClr val="A50021"/>
              </a:solidFill>
            </a:endParaRPr>
          </a:p>
          <a:p>
            <a:pPr marL="0" indent="0" algn="ctr">
              <a:lnSpc>
                <a:spcPct val="80000"/>
              </a:lnSpc>
              <a:buFont typeface="Wingdings" pitchFamily="2" charset="2"/>
              <a:buNone/>
            </a:pPr>
            <a:endParaRPr lang="en-US" sz="1600" b="1" dirty="0" smtClean="0"/>
          </a:p>
          <a:p>
            <a:pPr marL="0" indent="0" algn="ctr">
              <a:lnSpc>
                <a:spcPct val="80000"/>
              </a:lnSpc>
              <a:buFont typeface="Wingdings" pitchFamily="2" charset="2"/>
              <a:buNone/>
            </a:pPr>
            <a:endParaRPr lang="en-US" sz="1600" b="1" dirty="0" smtClean="0"/>
          </a:p>
          <a:p>
            <a:pPr marL="0" indent="0" algn="ctr">
              <a:lnSpc>
                <a:spcPct val="80000"/>
              </a:lnSpc>
              <a:buFont typeface="Wingdings" pitchFamily="2" charset="2"/>
              <a:buNone/>
            </a:pPr>
            <a:endParaRPr lang="en-US" sz="1600" b="1" dirty="0" smtClean="0"/>
          </a:p>
          <a:p>
            <a:pPr marL="0" indent="0" algn="ctr">
              <a:lnSpc>
                <a:spcPct val="80000"/>
              </a:lnSpc>
              <a:buFont typeface="Wingdings" pitchFamily="2" charset="2"/>
              <a:buNone/>
            </a:pPr>
            <a:endParaRPr lang="en-US" sz="1600" b="1" dirty="0" smtClean="0"/>
          </a:p>
        </p:txBody>
      </p:sp>
      <p:sp>
        <p:nvSpPr>
          <p:cNvPr id="2053" name="Rectangle 10"/>
          <p:cNvSpPr>
            <a:spLocks noChangeArrowheads="1"/>
          </p:cNvSpPr>
          <p:nvPr/>
        </p:nvSpPr>
        <p:spPr bwMode="auto">
          <a:xfrm>
            <a:off x="0" y="838200"/>
            <a:ext cx="9144000" cy="533400"/>
          </a:xfrm>
          <a:prstGeom prst="rect">
            <a:avLst/>
          </a:prstGeom>
          <a:solidFill>
            <a:schemeClr val="tx2"/>
          </a:solidFill>
          <a:ln w="9525">
            <a:solidFill>
              <a:schemeClr val="tx1"/>
            </a:solidFill>
            <a:miter lim="800000"/>
            <a:headEnd/>
            <a:tailEnd/>
          </a:ln>
        </p:spPr>
        <p:txBody>
          <a:bodyPr wrap="none" anchor="ctr"/>
          <a:lstStyle/>
          <a:p>
            <a:endParaRPr lang="en-US" dirty="0"/>
          </a:p>
        </p:txBody>
      </p:sp>
      <p:sp>
        <p:nvSpPr>
          <p:cNvPr id="9" name="Slide Number Placeholder 8"/>
          <p:cNvSpPr>
            <a:spLocks noGrp="1"/>
          </p:cNvSpPr>
          <p:nvPr>
            <p:ph type="sldNum" sz="quarter" idx="12"/>
          </p:nvPr>
        </p:nvSpPr>
        <p:spPr/>
        <p:txBody>
          <a:bodyPr/>
          <a:lstStyle/>
          <a:p>
            <a:fld id="{860086CE-BE9E-41F2-A012-B0E48D3A5B22}" type="slidenum">
              <a:rPr lang="en-US" smtClean="0"/>
              <a:pPr/>
              <a:t>18</a:t>
            </a:fld>
            <a:endParaRPr lang="en-US" dirty="0"/>
          </a:p>
        </p:txBody>
      </p:sp>
      <p:pic>
        <p:nvPicPr>
          <p:cNvPr id="10" name="Picture 7" descr="C:\My Matters\JSA Logo\logo - only jsa - high r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288"/>
            <a:ext cx="1143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964503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1447800" y="76200"/>
            <a:ext cx="7162800" cy="838200"/>
          </a:xfrm>
        </p:spPr>
        <p:txBody>
          <a:bodyPr/>
          <a:lstStyle/>
          <a:p>
            <a:r>
              <a:rPr lang="en-US" dirty="0" smtClean="0">
                <a:solidFill>
                  <a:srgbClr val="C00000"/>
                </a:solidFill>
              </a:rPr>
              <a:t>What is Dominance?</a:t>
            </a:r>
            <a:endParaRPr lang="en-US" sz="3200" b="1" dirty="0">
              <a:solidFill>
                <a:srgbClr val="C00000"/>
              </a:solidFill>
            </a:endParaRPr>
          </a:p>
        </p:txBody>
      </p:sp>
      <p:sp>
        <p:nvSpPr>
          <p:cNvPr id="77827" name="Rectangle 3"/>
          <p:cNvSpPr>
            <a:spLocks noGrp="1" noChangeArrowheads="1"/>
          </p:cNvSpPr>
          <p:nvPr>
            <p:ph idx="1"/>
          </p:nvPr>
        </p:nvSpPr>
        <p:spPr>
          <a:xfrm>
            <a:off x="1524000" y="1219200"/>
            <a:ext cx="7086600" cy="5029200"/>
          </a:xfrm>
        </p:spPr>
        <p:txBody>
          <a:bodyPr>
            <a:normAutofit/>
          </a:bodyPr>
          <a:lstStyle/>
          <a:p>
            <a:pPr marL="857250" lvl="1" indent="-457200" algn="just">
              <a:buNone/>
            </a:pPr>
            <a:endParaRPr lang="en-US" sz="2000" dirty="0" smtClean="0"/>
          </a:p>
          <a:p>
            <a:pPr marL="857250" lvl="1" indent="-457200" algn="just">
              <a:buNone/>
            </a:pPr>
            <a:endParaRPr lang="en-US" sz="2000" dirty="0"/>
          </a:p>
        </p:txBody>
      </p:sp>
      <p:sp>
        <p:nvSpPr>
          <p:cNvPr id="6" name="Slide Number Placeholder 5"/>
          <p:cNvSpPr>
            <a:spLocks noGrp="1"/>
          </p:cNvSpPr>
          <p:nvPr>
            <p:ph type="sldNum" sz="quarter" idx="12"/>
          </p:nvPr>
        </p:nvSpPr>
        <p:spPr/>
        <p:txBody>
          <a:bodyPr/>
          <a:lstStyle/>
          <a:p>
            <a:fld id="{8BD2D7A4-3DCE-4C2B-A393-2C7470F9440A}" type="slidenum">
              <a:rPr lang="en-US"/>
              <a:pPr/>
              <a:t>19</a:t>
            </a:fld>
            <a:endParaRPr lang="en-US"/>
          </a:p>
        </p:txBody>
      </p:sp>
      <p:sp>
        <p:nvSpPr>
          <p:cNvPr id="5" name="Rectangle 3"/>
          <p:cNvSpPr txBox="1">
            <a:spLocks noChangeArrowheads="1"/>
          </p:cNvSpPr>
          <p:nvPr/>
        </p:nvSpPr>
        <p:spPr bwMode="auto">
          <a:xfrm>
            <a:off x="1676400" y="1371600"/>
            <a:ext cx="7086600" cy="5029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342900" indent="-342900" algn="l" rtl="0" fontAlgn="base">
              <a:spcBef>
                <a:spcPct val="20000"/>
              </a:spcBef>
              <a:spcAft>
                <a:spcPct val="0"/>
              </a:spcAft>
              <a:buFont typeface="Wingdings" pitchFamily="2" charset="2"/>
              <a:buChar char="q"/>
              <a:defRPr sz="2800">
                <a:solidFill>
                  <a:schemeClr val="tx1"/>
                </a:solidFill>
                <a:latin typeface="Trebuchet MS" panose="020B0603020202020204" pitchFamily="34" charset="0"/>
                <a:ea typeface="+mn-ea"/>
                <a:cs typeface="+mn-cs"/>
              </a:defRPr>
            </a:lvl1pPr>
            <a:lvl2pPr marL="742950" indent="-285750" algn="l" rtl="0" fontAlgn="base">
              <a:spcBef>
                <a:spcPct val="20000"/>
              </a:spcBef>
              <a:spcAft>
                <a:spcPct val="0"/>
              </a:spcAft>
              <a:buFont typeface="Wingdings" panose="05000000000000000000" pitchFamily="2" charset="2"/>
              <a:buChar char="v"/>
              <a:defRPr sz="2400">
                <a:solidFill>
                  <a:schemeClr val="tx1"/>
                </a:solidFill>
                <a:latin typeface="Trebuchet MS" panose="020B0603020202020204" pitchFamily="34" charset="0"/>
              </a:defRPr>
            </a:lvl2pPr>
            <a:lvl3pPr marL="1143000" indent="-228600" algn="l" rtl="0" fontAlgn="base">
              <a:spcBef>
                <a:spcPct val="20000"/>
              </a:spcBef>
              <a:spcAft>
                <a:spcPct val="0"/>
              </a:spcAft>
              <a:buFont typeface="Wingdings" panose="05000000000000000000" pitchFamily="2" charset="2"/>
              <a:buChar char="Ø"/>
              <a:defRPr sz="2000">
                <a:solidFill>
                  <a:schemeClr val="tx1"/>
                </a:solidFill>
                <a:latin typeface="Trebuchet MS" panose="020B0603020202020204" pitchFamily="34" charset="0"/>
              </a:defRPr>
            </a:lvl3pPr>
            <a:lvl4pPr marL="1600200" indent="-228600" algn="l" rtl="0" fontAlgn="base">
              <a:spcBef>
                <a:spcPct val="20000"/>
              </a:spcBef>
              <a:spcAft>
                <a:spcPct val="0"/>
              </a:spcAft>
              <a:buFont typeface="Wingdings" panose="05000000000000000000" pitchFamily="2" charset="2"/>
              <a:buChar char="§"/>
              <a:defRPr sz="2000">
                <a:solidFill>
                  <a:schemeClr val="tx1"/>
                </a:solidFill>
                <a:latin typeface="Trebuchet MS" panose="020B0603020202020204" pitchFamily="34" charset="0"/>
              </a:defRPr>
            </a:lvl4pPr>
            <a:lvl5pPr marL="2057400" indent="-228600" algn="l" rtl="0" fontAlgn="base">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457200" indent="-457200" algn="just">
              <a:spcBef>
                <a:spcPts val="600"/>
              </a:spcBef>
              <a:spcAft>
                <a:spcPts val="600"/>
              </a:spcAft>
            </a:pPr>
            <a:r>
              <a:rPr lang="en-US" sz="2400" kern="0" dirty="0" smtClean="0"/>
              <a:t>Dominance not anti-competitive; abuse is</a:t>
            </a:r>
          </a:p>
          <a:p>
            <a:pPr marL="457200" indent="-457200" algn="just">
              <a:spcBef>
                <a:spcPts val="600"/>
              </a:spcBef>
              <a:spcAft>
                <a:spcPts val="600"/>
              </a:spcAft>
            </a:pPr>
            <a:r>
              <a:rPr lang="en-US" sz="2400" kern="0" dirty="0" smtClean="0"/>
              <a:t>Dominance of an “enterprise”:</a:t>
            </a:r>
          </a:p>
          <a:p>
            <a:pPr marL="857250" lvl="1" indent="-457200" algn="just">
              <a:spcBef>
                <a:spcPts val="600"/>
              </a:spcBef>
              <a:spcAft>
                <a:spcPts val="600"/>
              </a:spcAft>
            </a:pPr>
            <a:r>
              <a:rPr lang="en-US" sz="2000" kern="0" dirty="0" smtClean="0"/>
              <a:t>ability to behave independent of competitive forces; </a:t>
            </a:r>
          </a:p>
          <a:p>
            <a:pPr marL="857250" lvl="1" indent="-457200" algn="just">
              <a:spcBef>
                <a:spcPts val="600"/>
              </a:spcBef>
              <a:spcAft>
                <a:spcPts val="600"/>
              </a:spcAft>
            </a:pPr>
            <a:r>
              <a:rPr lang="en-US" sz="2000" kern="0" dirty="0" smtClean="0"/>
              <a:t>affects competitors or consumers in its favor;</a:t>
            </a:r>
          </a:p>
          <a:p>
            <a:pPr marL="857250" lvl="1" indent="-457200" algn="just">
              <a:spcBef>
                <a:spcPts val="600"/>
              </a:spcBef>
              <a:spcAft>
                <a:spcPts val="600"/>
              </a:spcAft>
            </a:pPr>
            <a:r>
              <a:rPr lang="en-US" sz="2000" kern="0" dirty="0" smtClean="0"/>
              <a:t>13 factors under Sec. 19(4)</a:t>
            </a:r>
          </a:p>
          <a:p>
            <a:pPr marL="457200" indent="-457200" algn="just">
              <a:spcBef>
                <a:spcPts val="600"/>
              </a:spcBef>
              <a:spcAft>
                <a:spcPts val="600"/>
              </a:spcAft>
            </a:pPr>
            <a:r>
              <a:rPr lang="en-US" sz="2400" kern="0" dirty="0" smtClean="0"/>
              <a:t>Dominance in a “relevant market”</a:t>
            </a:r>
          </a:p>
          <a:p>
            <a:pPr marL="457200" indent="-457200" algn="just">
              <a:spcBef>
                <a:spcPts val="600"/>
              </a:spcBef>
              <a:spcAft>
                <a:spcPts val="600"/>
              </a:spcAft>
            </a:pPr>
            <a:r>
              <a:rPr lang="en-US" sz="2400" kern="0" dirty="0" smtClean="0"/>
              <a:t>RM = RPM + RGM</a:t>
            </a:r>
          </a:p>
          <a:p>
            <a:pPr marL="857250" lvl="1" indent="-457200" algn="just">
              <a:spcBef>
                <a:spcPts val="600"/>
              </a:spcBef>
              <a:spcAft>
                <a:spcPts val="600"/>
              </a:spcAft>
            </a:pPr>
            <a:r>
              <a:rPr lang="en-US" sz="2000" kern="0" dirty="0" smtClean="0"/>
              <a:t>RPM = Coke and Fanta? </a:t>
            </a:r>
          </a:p>
          <a:p>
            <a:pPr marL="857250" lvl="1" indent="-457200" algn="just">
              <a:spcBef>
                <a:spcPts val="600"/>
              </a:spcBef>
              <a:spcAft>
                <a:spcPts val="600"/>
              </a:spcAft>
            </a:pPr>
            <a:r>
              <a:rPr lang="en-US" sz="2000" kern="0" dirty="0" smtClean="0"/>
              <a:t>RGM = South Delhi or NCR? </a:t>
            </a:r>
          </a:p>
          <a:p>
            <a:pPr marL="857250" lvl="1" indent="-457200" algn="just">
              <a:buFont typeface="Wingdings" panose="05000000000000000000" pitchFamily="2" charset="2"/>
              <a:buNone/>
            </a:pPr>
            <a:endParaRPr lang="en-US" sz="2000" kern="0" dirty="0" smtClean="0"/>
          </a:p>
          <a:p>
            <a:pPr marL="857250" lvl="1" indent="-457200" algn="just">
              <a:buFont typeface="Wingdings" panose="05000000000000000000" pitchFamily="2" charset="2"/>
              <a:buNone/>
            </a:pPr>
            <a:endParaRPr lang="en-US" sz="2000" kern="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676400" y="76200"/>
            <a:ext cx="6934200" cy="838200"/>
          </a:xfrm>
        </p:spPr>
        <p:txBody>
          <a:bodyPr/>
          <a:lstStyle/>
          <a:p>
            <a:r>
              <a:rPr lang="en-US" sz="3200" b="1" dirty="0" smtClean="0">
                <a:solidFill>
                  <a:srgbClr val="C00000"/>
                </a:solidFill>
              </a:rPr>
              <a:t>Main Elements</a:t>
            </a:r>
            <a:endParaRPr lang="en-US" sz="3200" b="1" dirty="0">
              <a:solidFill>
                <a:srgbClr val="C00000"/>
              </a:solidFill>
            </a:endParaRPr>
          </a:p>
        </p:txBody>
      </p:sp>
      <p:sp>
        <p:nvSpPr>
          <p:cNvPr id="69635" name="Rectangle 3"/>
          <p:cNvSpPr>
            <a:spLocks noGrp="1" noChangeArrowheads="1"/>
          </p:cNvSpPr>
          <p:nvPr>
            <p:ph idx="1"/>
          </p:nvPr>
        </p:nvSpPr>
        <p:spPr>
          <a:xfrm>
            <a:off x="1524000" y="1219200"/>
            <a:ext cx="7086600" cy="5029200"/>
          </a:xfrm>
        </p:spPr>
        <p:txBody>
          <a:bodyPr>
            <a:normAutofit/>
          </a:bodyPr>
          <a:lstStyle/>
          <a:p>
            <a:pPr marL="460375" indent="-460375" algn="just"/>
            <a:r>
              <a:rPr lang="en-US" sz="2400" dirty="0"/>
              <a:t>Prohibits anti-competitive </a:t>
            </a:r>
            <a:r>
              <a:rPr lang="en-US" sz="2400" dirty="0" smtClean="0"/>
              <a:t>agreements (Section 3)</a:t>
            </a:r>
            <a:endParaRPr lang="en-US" sz="2400" dirty="0"/>
          </a:p>
          <a:p>
            <a:pPr marL="460375" indent="-460375" algn="just"/>
            <a:r>
              <a:rPr lang="en-US" sz="2400" dirty="0"/>
              <a:t>Prohibits abuse of dominant </a:t>
            </a:r>
            <a:r>
              <a:rPr lang="en-US" sz="2400" dirty="0" smtClean="0"/>
              <a:t>position (Section 4)</a:t>
            </a:r>
            <a:endParaRPr lang="en-US" sz="2400" dirty="0"/>
          </a:p>
          <a:p>
            <a:pPr marL="460375" indent="-460375" algn="just"/>
            <a:r>
              <a:rPr lang="en-US" sz="2400" dirty="0" smtClean="0"/>
              <a:t>Regulates </a:t>
            </a:r>
            <a:r>
              <a:rPr lang="en-US" sz="2400" dirty="0"/>
              <a:t>combinations </a:t>
            </a:r>
            <a:r>
              <a:rPr lang="en-US" sz="2400" dirty="0" smtClean="0"/>
              <a:t>- merger</a:t>
            </a:r>
            <a:r>
              <a:rPr lang="en-US" sz="2400" dirty="0"/>
              <a:t>, acquisition and </a:t>
            </a:r>
            <a:r>
              <a:rPr lang="en-US" sz="2400" dirty="0" smtClean="0"/>
              <a:t>amalgamation (Sections 5 &amp; 6)</a:t>
            </a:r>
            <a:endParaRPr lang="en-US" sz="2400" dirty="0"/>
          </a:p>
          <a:p>
            <a:pPr marL="460375" indent="-460375" algn="just"/>
            <a:r>
              <a:rPr lang="en-US" sz="2400" dirty="0"/>
              <a:t>Competition advocacy – education of stakeholders and influencing policy </a:t>
            </a:r>
            <a:r>
              <a:rPr lang="en-US" sz="2400" dirty="0" smtClean="0"/>
              <a:t>makers (Section 18)</a:t>
            </a:r>
            <a:endParaRPr lang="en-US" sz="2400" dirty="0"/>
          </a:p>
          <a:p>
            <a:pPr marL="0" indent="0">
              <a:spcBef>
                <a:spcPts val="600"/>
              </a:spcBef>
              <a:spcAft>
                <a:spcPts val="600"/>
              </a:spcAft>
              <a:buNone/>
              <a:defRPr/>
            </a:pPr>
            <a:r>
              <a:rPr lang="en-US" sz="2000" dirty="0" smtClean="0"/>
              <a:t>	</a:t>
            </a:r>
            <a:r>
              <a:rPr lang="en-US" dirty="0" smtClean="0"/>
              <a:t>  </a:t>
            </a:r>
          </a:p>
        </p:txBody>
      </p:sp>
      <p:sp>
        <p:nvSpPr>
          <p:cNvPr id="6" name="Slide Number Placeholder 5"/>
          <p:cNvSpPr>
            <a:spLocks noGrp="1"/>
          </p:cNvSpPr>
          <p:nvPr>
            <p:ph type="sldNum" sz="quarter" idx="12"/>
          </p:nvPr>
        </p:nvSpPr>
        <p:spPr/>
        <p:txBody>
          <a:bodyPr/>
          <a:lstStyle/>
          <a:p>
            <a:fld id="{9D0B87F4-B2A7-42F7-94ED-6F876FE75018}" type="slidenum">
              <a:rPr lang="en-US"/>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1447800" y="76200"/>
            <a:ext cx="7162800" cy="838200"/>
          </a:xfrm>
        </p:spPr>
        <p:txBody>
          <a:bodyPr/>
          <a:lstStyle/>
          <a:p>
            <a:r>
              <a:rPr lang="en-US" dirty="0" smtClean="0">
                <a:solidFill>
                  <a:srgbClr val="C00000"/>
                </a:solidFill>
              </a:rPr>
              <a:t>Section 19(4) Factors (1/2)</a:t>
            </a:r>
            <a:endParaRPr lang="en-US" sz="3200" b="1" dirty="0">
              <a:solidFill>
                <a:srgbClr val="C00000"/>
              </a:solidFill>
            </a:endParaRPr>
          </a:p>
        </p:txBody>
      </p:sp>
      <p:sp>
        <p:nvSpPr>
          <p:cNvPr id="77827" name="Rectangle 3"/>
          <p:cNvSpPr>
            <a:spLocks noGrp="1" noChangeArrowheads="1"/>
          </p:cNvSpPr>
          <p:nvPr>
            <p:ph idx="1"/>
          </p:nvPr>
        </p:nvSpPr>
        <p:spPr>
          <a:xfrm>
            <a:off x="1524000" y="1219200"/>
            <a:ext cx="7086600" cy="5029200"/>
          </a:xfrm>
        </p:spPr>
        <p:txBody>
          <a:bodyPr>
            <a:normAutofit/>
          </a:bodyPr>
          <a:lstStyle/>
          <a:p>
            <a:pPr marL="857250" lvl="1" indent="-457200" algn="just">
              <a:buNone/>
            </a:pPr>
            <a:endParaRPr lang="en-US" sz="2000" dirty="0" smtClean="0"/>
          </a:p>
          <a:p>
            <a:pPr marL="857250" lvl="1" indent="-457200" algn="just">
              <a:buNone/>
            </a:pPr>
            <a:endParaRPr lang="en-US" sz="2000" dirty="0"/>
          </a:p>
        </p:txBody>
      </p:sp>
      <p:sp>
        <p:nvSpPr>
          <p:cNvPr id="6" name="Slide Number Placeholder 5"/>
          <p:cNvSpPr>
            <a:spLocks noGrp="1"/>
          </p:cNvSpPr>
          <p:nvPr>
            <p:ph type="sldNum" sz="quarter" idx="12"/>
          </p:nvPr>
        </p:nvSpPr>
        <p:spPr/>
        <p:txBody>
          <a:bodyPr/>
          <a:lstStyle/>
          <a:p>
            <a:fld id="{8BD2D7A4-3DCE-4C2B-A393-2C7470F9440A}" type="slidenum">
              <a:rPr lang="en-US"/>
              <a:pPr/>
              <a:t>20</a:t>
            </a:fld>
            <a:endParaRPr lang="en-US"/>
          </a:p>
        </p:txBody>
      </p:sp>
      <p:sp>
        <p:nvSpPr>
          <p:cNvPr id="5" name="Rectangle 3"/>
          <p:cNvSpPr txBox="1">
            <a:spLocks noChangeArrowheads="1"/>
          </p:cNvSpPr>
          <p:nvPr/>
        </p:nvSpPr>
        <p:spPr bwMode="auto">
          <a:xfrm>
            <a:off x="1676400" y="1371600"/>
            <a:ext cx="7086600" cy="5029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342900" indent="-342900" algn="l" rtl="0" fontAlgn="base">
              <a:spcBef>
                <a:spcPct val="20000"/>
              </a:spcBef>
              <a:spcAft>
                <a:spcPct val="0"/>
              </a:spcAft>
              <a:buFont typeface="Wingdings" pitchFamily="2" charset="2"/>
              <a:buChar char="q"/>
              <a:defRPr sz="2800">
                <a:solidFill>
                  <a:schemeClr val="tx1"/>
                </a:solidFill>
                <a:latin typeface="Trebuchet MS" panose="020B0603020202020204" pitchFamily="34" charset="0"/>
                <a:ea typeface="+mn-ea"/>
                <a:cs typeface="+mn-cs"/>
              </a:defRPr>
            </a:lvl1pPr>
            <a:lvl2pPr marL="742950" indent="-285750" algn="l" rtl="0" fontAlgn="base">
              <a:spcBef>
                <a:spcPct val="20000"/>
              </a:spcBef>
              <a:spcAft>
                <a:spcPct val="0"/>
              </a:spcAft>
              <a:buFont typeface="Wingdings" panose="05000000000000000000" pitchFamily="2" charset="2"/>
              <a:buChar char="v"/>
              <a:defRPr sz="2400">
                <a:solidFill>
                  <a:schemeClr val="tx1"/>
                </a:solidFill>
                <a:latin typeface="Trebuchet MS" panose="020B0603020202020204" pitchFamily="34" charset="0"/>
              </a:defRPr>
            </a:lvl2pPr>
            <a:lvl3pPr marL="1143000" indent="-228600" algn="l" rtl="0" fontAlgn="base">
              <a:spcBef>
                <a:spcPct val="20000"/>
              </a:spcBef>
              <a:spcAft>
                <a:spcPct val="0"/>
              </a:spcAft>
              <a:buFont typeface="Wingdings" panose="05000000000000000000" pitchFamily="2" charset="2"/>
              <a:buChar char="Ø"/>
              <a:defRPr sz="2000">
                <a:solidFill>
                  <a:schemeClr val="tx1"/>
                </a:solidFill>
                <a:latin typeface="Trebuchet MS" panose="020B0603020202020204" pitchFamily="34" charset="0"/>
              </a:defRPr>
            </a:lvl3pPr>
            <a:lvl4pPr marL="1600200" indent="-228600" algn="l" rtl="0" fontAlgn="base">
              <a:spcBef>
                <a:spcPct val="20000"/>
              </a:spcBef>
              <a:spcAft>
                <a:spcPct val="0"/>
              </a:spcAft>
              <a:buFont typeface="Wingdings" panose="05000000000000000000" pitchFamily="2" charset="2"/>
              <a:buChar char="§"/>
              <a:defRPr sz="2000">
                <a:solidFill>
                  <a:schemeClr val="tx1"/>
                </a:solidFill>
                <a:latin typeface="Trebuchet MS" panose="020B0603020202020204" pitchFamily="34" charset="0"/>
              </a:defRPr>
            </a:lvl4pPr>
            <a:lvl5pPr marL="2057400" indent="-228600" algn="l" rtl="0" fontAlgn="base">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857250" lvl="1" indent="-457200" algn="just">
              <a:buFont typeface="Wingdings" panose="05000000000000000000" pitchFamily="2" charset="2"/>
              <a:buNone/>
            </a:pPr>
            <a:endParaRPr lang="en-US" sz="2000" kern="0" dirty="0" smtClean="0"/>
          </a:p>
          <a:p>
            <a:pPr marL="857250" lvl="1" indent="-457200" algn="just">
              <a:buFont typeface="Wingdings" panose="05000000000000000000" pitchFamily="2" charset="2"/>
              <a:buNone/>
            </a:pPr>
            <a:endParaRPr lang="en-US" sz="2000" kern="0" dirty="0"/>
          </a:p>
        </p:txBody>
      </p:sp>
      <p:sp>
        <p:nvSpPr>
          <p:cNvPr id="7" name="Content Placeholder 2"/>
          <p:cNvSpPr txBox="1">
            <a:spLocks/>
          </p:cNvSpPr>
          <p:nvPr/>
        </p:nvSpPr>
        <p:spPr bwMode="auto">
          <a:xfrm>
            <a:off x="1676400" y="1143000"/>
            <a:ext cx="7010400" cy="4983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Wingdings" pitchFamily="2" charset="2"/>
              <a:buChar char="q"/>
              <a:defRPr sz="2800">
                <a:solidFill>
                  <a:schemeClr val="tx1"/>
                </a:solidFill>
                <a:latin typeface="Trebuchet MS" panose="020B0603020202020204" pitchFamily="34" charset="0"/>
                <a:ea typeface="+mn-ea"/>
                <a:cs typeface="+mn-cs"/>
              </a:defRPr>
            </a:lvl1pPr>
            <a:lvl2pPr marL="742950" indent="-285750" algn="l" rtl="0" fontAlgn="base">
              <a:spcBef>
                <a:spcPct val="20000"/>
              </a:spcBef>
              <a:spcAft>
                <a:spcPct val="0"/>
              </a:spcAft>
              <a:buFont typeface="Wingdings" panose="05000000000000000000" pitchFamily="2" charset="2"/>
              <a:buChar char="v"/>
              <a:defRPr sz="2400">
                <a:solidFill>
                  <a:schemeClr val="tx1"/>
                </a:solidFill>
                <a:latin typeface="Trebuchet MS" panose="020B0603020202020204" pitchFamily="34" charset="0"/>
              </a:defRPr>
            </a:lvl2pPr>
            <a:lvl3pPr marL="1143000" indent="-228600" algn="l" rtl="0" fontAlgn="base">
              <a:spcBef>
                <a:spcPct val="20000"/>
              </a:spcBef>
              <a:spcAft>
                <a:spcPct val="0"/>
              </a:spcAft>
              <a:buFont typeface="Wingdings" panose="05000000000000000000" pitchFamily="2" charset="2"/>
              <a:buChar char="Ø"/>
              <a:defRPr sz="2000">
                <a:solidFill>
                  <a:schemeClr val="tx1"/>
                </a:solidFill>
                <a:latin typeface="Trebuchet MS" panose="020B0603020202020204" pitchFamily="34" charset="0"/>
              </a:defRPr>
            </a:lvl3pPr>
            <a:lvl4pPr marL="1600200" indent="-228600" algn="l" rtl="0" fontAlgn="base">
              <a:spcBef>
                <a:spcPct val="20000"/>
              </a:spcBef>
              <a:spcAft>
                <a:spcPct val="0"/>
              </a:spcAft>
              <a:buFont typeface="Wingdings" panose="05000000000000000000" pitchFamily="2" charset="2"/>
              <a:buChar char="§"/>
              <a:defRPr sz="2000">
                <a:solidFill>
                  <a:schemeClr val="tx1"/>
                </a:solidFill>
                <a:latin typeface="Trebuchet MS" panose="020B0603020202020204" pitchFamily="34" charset="0"/>
              </a:defRPr>
            </a:lvl4pPr>
            <a:lvl5pPr marL="2057400" indent="-228600" algn="l" rtl="0" fontAlgn="base">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531813" indent="-531813"/>
            <a:r>
              <a:rPr lang="en-IN" sz="2600" kern="0" dirty="0" smtClean="0"/>
              <a:t>Market share</a:t>
            </a:r>
          </a:p>
          <a:p>
            <a:pPr marL="981075" indent="-449263">
              <a:buFont typeface="Wingdings" pitchFamily="2" charset="2"/>
              <a:buChar char="v"/>
            </a:pPr>
            <a:r>
              <a:rPr lang="en-IN" sz="2000" kern="0" dirty="0" smtClean="0"/>
              <a:t>EU – 40% indicative of dominance</a:t>
            </a:r>
          </a:p>
          <a:p>
            <a:pPr marL="531813" indent="-531813"/>
            <a:r>
              <a:rPr lang="en-IN" sz="2600" kern="0" dirty="0" smtClean="0"/>
              <a:t>Absolute and relative size; economic power</a:t>
            </a:r>
          </a:p>
          <a:p>
            <a:pPr marL="981075" indent="-449263" defTabSz="1163638">
              <a:buFont typeface="Wingdings" pitchFamily="2" charset="2"/>
              <a:buChar char="v"/>
            </a:pPr>
            <a:r>
              <a:rPr lang="en-IN" sz="2000" kern="0" dirty="0" smtClean="0"/>
              <a:t>Financial strength</a:t>
            </a:r>
          </a:p>
          <a:p>
            <a:pPr marL="981075" indent="-449263" defTabSz="1163638">
              <a:buFont typeface="Wingdings" pitchFamily="2" charset="2"/>
              <a:buChar char="v"/>
            </a:pPr>
            <a:r>
              <a:rPr lang="en-IN" sz="2000" kern="0" dirty="0" smtClean="0"/>
              <a:t>Non-financial strength (IPRs, production capacity)</a:t>
            </a:r>
          </a:p>
          <a:p>
            <a:pPr marL="531813" indent="-531813" algn="just"/>
            <a:r>
              <a:rPr lang="en-IN" sz="2600" kern="0" dirty="0" smtClean="0"/>
              <a:t>Market structure</a:t>
            </a:r>
          </a:p>
          <a:p>
            <a:pPr marL="974725" indent="-442913" algn="just">
              <a:buFont typeface="Wingdings" pitchFamily="2" charset="2"/>
              <a:buChar char="v"/>
            </a:pPr>
            <a:r>
              <a:rPr lang="en-IN" sz="2000" kern="0" dirty="0" smtClean="0"/>
              <a:t>Oligopoly, nature of demand (elastic/inelastic)</a:t>
            </a:r>
          </a:p>
          <a:p>
            <a:pPr marL="531813" indent="-531813" algn="just"/>
            <a:r>
              <a:rPr lang="en-IN" sz="2600" kern="0" dirty="0" smtClean="0"/>
              <a:t>Commercial advantages over competitors</a:t>
            </a:r>
          </a:p>
          <a:p>
            <a:pPr marL="981075" indent="-449263" algn="just">
              <a:buFont typeface="Wingdings" pitchFamily="2" charset="2"/>
              <a:buChar char="v"/>
            </a:pPr>
            <a:r>
              <a:rPr lang="en-IN" sz="2000" kern="0" dirty="0" smtClean="0"/>
              <a:t>Costs, IPRs, technology</a:t>
            </a:r>
          </a:p>
          <a:p>
            <a:pPr marL="531813" indent="-531813" algn="just"/>
            <a:r>
              <a:rPr lang="en-IN" sz="2600" kern="0" dirty="0" smtClean="0"/>
              <a:t>Dependence of consumers</a:t>
            </a:r>
          </a:p>
          <a:p>
            <a:pPr algn="just">
              <a:buFont typeface="Wingdings" pitchFamily="2" charset="2"/>
              <a:buChar char="v"/>
            </a:pPr>
            <a:endParaRPr lang="en-US" sz="2600" kern="0" dirty="0"/>
          </a:p>
        </p:txBody>
      </p:sp>
    </p:spTree>
    <p:extLst>
      <p:ext uri="{BB962C8B-B14F-4D97-AF65-F5344CB8AC3E}">
        <p14:creationId xmlns:p14="http://schemas.microsoft.com/office/powerpoint/2010/main" val="19397578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1447800" y="76200"/>
            <a:ext cx="7162800" cy="838200"/>
          </a:xfrm>
        </p:spPr>
        <p:txBody>
          <a:bodyPr/>
          <a:lstStyle/>
          <a:p>
            <a:r>
              <a:rPr lang="en-US" dirty="0" smtClean="0">
                <a:solidFill>
                  <a:srgbClr val="C00000"/>
                </a:solidFill>
              </a:rPr>
              <a:t>Section 19(4) Factors (2/2)</a:t>
            </a:r>
            <a:endParaRPr lang="en-US" sz="3200" b="1" dirty="0">
              <a:solidFill>
                <a:srgbClr val="C00000"/>
              </a:solidFill>
            </a:endParaRPr>
          </a:p>
        </p:txBody>
      </p:sp>
      <p:sp>
        <p:nvSpPr>
          <p:cNvPr id="77827" name="Rectangle 3"/>
          <p:cNvSpPr>
            <a:spLocks noGrp="1" noChangeArrowheads="1"/>
          </p:cNvSpPr>
          <p:nvPr>
            <p:ph idx="1"/>
          </p:nvPr>
        </p:nvSpPr>
        <p:spPr>
          <a:xfrm>
            <a:off x="1524000" y="1219200"/>
            <a:ext cx="7086600" cy="5029200"/>
          </a:xfrm>
        </p:spPr>
        <p:txBody>
          <a:bodyPr>
            <a:normAutofit/>
          </a:bodyPr>
          <a:lstStyle/>
          <a:p>
            <a:pPr marL="857250" lvl="1" indent="-457200" algn="just">
              <a:buNone/>
            </a:pPr>
            <a:endParaRPr lang="en-US" sz="2000" dirty="0" smtClean="0"/>
          </a:p>
          <a:p>
            <a:pPr marL="857250" lvl="1" indent="-457200" algn="just">
              <a:buNone/>
            </a:pPr>
            <a:endParaRPr lang="en-US" sz="2000" dirty="0"/>
          </a:p>
        </p:txBody>
      </p:sp>
      <p:sp>
        <p:nvSpPr>
          <p:cNvPr id="6" name="Slide Number Placeholder 5"/>
          <p:cNvSpPr>
            <a:spLocks noGrp="1"/>
          </p:cNvSpPr>
          <p:nvPr>
            <p:ph type="sldNum" sz="quarter" idx="12"/>
          </p:nvPr>
        </p:nvSpPr>
        <p:spPr/>
        <p:txBody>
          <a:bodyPr/>
          <a:lstStyle/>
          <a:p>
            <a:fld id="{8BD2D7A4-3DCE-4C2B-A393-2C7470F9440A}" type="slidenum">
              <a:rPr lang="en-US"/>
              <a:pPr/>
              <a:t>21</a:t>
            </a:fld>
            <a:endParaRPr lang="en-US"/>
          </a:p>
        </p:txBody>
      </p:sp>
      <p:sp>
        <p:nvSpPr>
          <p:cNvPr id="5" name="Rectangle 3"/>
          <p:cNvSpPr txBox="1">
            <a:spLocks noChangeArrowheads="1"/>
          </p:cNvSpPr>
          <p:nvPr/>
        </p:nvSpPr>
        <p:spPr bwMode="auto">
          <a:xfrm>
            <a:off x="1676400" y="1371600"/>
            <a:ext cx="7086600" cy="5029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342900" indent="-342900" algn="l" rtl="0" fontAlgn="base">
              <a:spcBef>
                <a:spcPct val="20000"/>
              </a:spcBef>
              <a:spcAft>
                <a:spcPct val="0"/>
              </a:spcAft>
              <a:buFont typeface="Wingdings" pitchFamily="2" charset="2"/>
              <a:buChar char="q"/>
              <a:defRPr sz="2800">
                <a:solidFill>
                  <a:schemeClr val="tx1"/>
                </a:solidFill>
                <a:latin typeface="Trebuchet MS" panose="020B0603020202020204" pitchFamily="34" charset="0"/>
                <a:ea typeface="+mn-ea"/>
                <a:cs typeface="+mn-cs"/>
              </a:defRPr>
            </a:lvl1pPr>
            <a:lvl2pPr marL="742950" indent="-285750" algn="l" rtl="0" fontAlgn="base">
              <a:spcBef>
                <a:spcPct val="20000"/>
              </a:spcBef>
              <a:spcAft>
                <a:spcPct val="0"/>
              </a:spcAft>
              <a:buFont typeface="Wingdings" panose="05000000000000000000" pitchFamily="2" charset="2"/>
              <a:buChar char="v"/>
              <a:defRPr sz="2400">
                <a:solidFill>
                  <a:schemeClr val="tx1"/>
                </a:solidFill>
                <a:latin typeface="Trebuchet MS" panose="020B0603020202020204" pitchFamily="34" charset="0"/>
              </a:defRPr>
            </a:lvl2pPr>
            <a:lvl3pPr marL="1143000" indent="-228600" algn="l" rtl="0" fontAlgn="base">
              <a:spcBef>
                <a:spcPct val="20000"/>
              </a:spcBef>
              <a:spcAft>
                <a:spcPct val="0"/>
              </a:spcAft>
              <a:buFont typeface="Wingdings" panose="05000000000000000000" pitchFamily="2" charset="2"/>
              <a:buChar char="Ø"/>
              <a:defRPr sz="2000">
                <a:solidFill>
                  <a:schemeClr val="tx1"/>
                </a:solidFill>
                <a:latin typeface="Trebuchet MS" panose="020B0603020202020204" pitchFamily="34" charset="0"/>
              </a:defRPr>
            </a:lvl3pPr>
            <a:lvl4pPr marL="1600200" indent="-228600" algn="l" rtl="0" fontAlgn="base">
              <a:spcBef>
                <a:spcPct val="20000"/>
              </a:spcBef>
              <a:spcAft>
                <a:spcPct val="0"/>
              </a:spcAft>
              <a:buFont typeface="Wingdings" panose="05000000000000000000" pitchFamily="2" charset="2"/>
              <a:buChar char="§"/>
              <a:defRPr sz="2000">
                <a:solidFill>
                  <a:schemeClr val="tx1"/>
                </a:solidFill>
                <a:latin typeface="Trebuchet MS" panose="020B0603020202020204" pitchFamily="34" charset="0"/>
              </a:defRPr>
            </a:lvl4pPr>
            <a:lvl5pPr marL="2057400" indent="-228600" algn="l" rtl="0" fontAlgn="base">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857250" lvl="1" indent="-457200" algn="just">
              <a:buFont typeface="Wingdings" panose="05000000000000000000" pitchFamily="2" charset="2"/>
              <a:buNone/>
            </a:pPr>
            <a:endParaRPr lang="en-US" sz="2000" kern="0" dirty="0" smtClean="0"/>
          </a:p>
          <a:p>
            <a:pPr marL="857250" lvl="1" indent="-457200" algn="just">
              <a:buFont typeface="Wingdings" panose="05000000000000000000" pitchFamily="2" charset="2"/>
              <a:buNone/>
            </a:pPr>
            <a:endParaRPr lang="en-US" sz="2000" kern="0" dirty="0"/>
          </a:p>
        </p:txBody>
      </p:sp>
      <p:sp>
        <p:nvSpPr>
          <p:cNvPr id="8" name="Content Placeholder 2"/>
          <p:cNvSpPr txBox="1">
            <a:spLocks/>
          </p:cNvSpPr>
          <p:nvPr/>
        </p:nvSpPr>
        <p:spPr bwMode="auto">
          <a:xfrm>
            <a:off x="1676400" y="1143000"/>
            <a:ext cx="7162800" cy="4983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Wingdings" pitchFamily="2" charset="2"/>
              <a:buChar char="q"/>
              <a:defRPr sz="2800">
                <a:solidFill>
                  <a:schemeClr val="tx1"/>
                </a:solidFill>
                <a:latin typeface="Trebuchet MS" panose="020B0603020202020204" pitchFamily="34" charset="0"/>
                <a:ea typeface="+mn-ea"/>
                <a:cs typeface="+mn-cs"/>
              </a:defRPr>
            </a:lvl1pPr>
            <a:lvl2pPr marL="742950" indent="-285750" algn="l" rtl="0" fontAlgn="base">
              <a:spcBef>
                <a:spcPct val="20000"/>
              </a:spcBef>
              <a:spcAft>
                <a:spcPct val="0"/>
              </a:spcAft>
              <a:buFont typeface="Wingdings" panose="05000000000000000000" pitchFamily="2" charset="2"/>
              <a:buChar char="v"/>
              <a:defRPr sz="2400">
                <a:solidFill>
                  <a:schemeClr val="tx1"/>
                </a:solidFill>
                <a:latin typeface="Trebuchet MS" panose="020B0603020202020204" pitchFamily="34" charset="0"/>
              </a:defRPr>
            </a:lvl2pPr>
            <a:lvl3pPr marL="1143000" indent="-228600" algn="l" rtl="0" fontAlgn="base">
              <a:spcBef>
                <a:spcPct val="20000"/>
              </a:spcBef>
              <a:spcAft>
                <a:spcPct val="0"/>
              </a:spcAft>
              <a:buFont typeface="Wingdings" panose="05000000000000000000" pitchFamily="2" charset="2"/>
              <a:buChar char="Ø"/>
              <a:defRPr sz="2000">
                <a:solidFill>
                  <a:schemeClr val="tx1"/>
                </a:solidFill>
                <a:latin typeface="Trebuchet MS" panose="020B0603020202020204" pitchFamily="34" charset="0"/>
              </a:defRPr>
            </a:lvl3pPr>
            <a:lvl4pPr marL="1600200" indent="-228600" algn="l" rtl="0" fontAlgn="base">
              <a:spcBef>
                <a:spcPct val="20000"/>
              </a:spcBef>
              <a:spcAft>
                <a:spcPct val="0"/>
              </a:spcAft>
              <a:buFont typeface="Wingdings" panose="05000000000000000000" pitchFamily="2" charset="2"/>
              <a:buChar char="§"/>
              <a:defRPr sz="2000">
                <a:solidFill>
                  <a:schemeClr val="tx1"/>
                </a:solidFill>
                <a:latin typeface="Trebuchet MS" panose="020B0603020202020204" pitchFamily="34" charset="0"/>
              </a:defRPr>
            </a:lvl4pPr>
            <a:lvl5pPr marL="2057400" indent="-228600" algn="l" rtl="0" fontAlgn="base">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531813" indent="-531813"/>
            <a:r>
              <a:rPr lang="en-IN" sz="2600" kern="0" dirty="0" smtClean="0"/>
              <a:t>Vertical Integration</a:t>
            </a:r>
          </a:p>
          <a:p>
            <a:pPr marL="531813" indent="-531813"/>
            <a:r>
              <a:rPr lang="en-IN" sz="2600" kern="0" dirty="0" smtClean="0"/>
              <a:t>Statutes resulting in dominance/monopoly</a:t>
            </a:r>
          </a:p>
          <a:p>
            <a:pPr marL="981075" indent="-449263">
              <a:buFont typeface="Wingdings" pitchFamily="2" charset="2"/>
              <a:buChar char="v"/>
            </a:pPr>
            <a:r>
              <a:rPr lang="en-IN" sz="2000" kern="0" dirty="0" smtClean="0"/>
              <a:t>Indian Railways? [</a:t>
            </a:r>
            <a:r>
              <a:rPr lang="en-IN" sz="2000" kern="0" dirty="0" err="1" smtClean="0"/>
              <a:t>Arshiya</a:t>
            </a:r>
            <a:r>
              <a:rPr lang="en-IN" sz="2000" kern="0" dirty="0" smtClean="0"/>
              <a:t>]</a:t>
            </a:r>
          </a:p>
          <a:p>
            <a:pPr marL="531813" indent="-531813"/>
            <a:r>
              <a:rPr lang="en-IN" sz="2600" kern="0" dirty="0" smtClean="0"/>
              <a:t>Entry barriers</a:t>
            </a:r>
          </a:p>
          <a:p>
            <a:pPr marL="981075" indent="-449263">
              <a:buFont typeface="Wingdings" pitchFamily="2" charset="2"/>
              <a:buChar char="v"/>
            </a:pPr>
            <a:r>
              <a:rPr lang="en-IN" sz="2000" kern="0" dirty="0" smtClean="0"/>
              <a:t>Regulatory</a:t>
            </a:r>
          </a:p>
          <a:p>
            <a:pPr marL="981075" indent="-449263">
              <a:buFont typeface="Wingdings" pitchFamily="2" charset="2"/>
              <a:buChar char="v"/>
            </a:pPr>
            <a:r>
              <a:rPr lang="en-IN" sz="2000" kern="0" dirty="0" smtClean="0"/>
              <a:t>Contractual</a:t>
            </a:r>
          </a:p>
          <a:p>
            <a:pPr marL="531813" indent="-531813"/>
            <a:r>
              <a:rPr lang="en-IN" sz="2600" kern="0" dirty="0" smtClean="0"/>
              <a:t>Countervailing buyer </a:t>
            </a:r>
            <a:r>
              <a:rPr lang="en-IN" sz="2600" kern="0" dirty="0" smtClean="0"/>
              <a:t>power </a:t>
            </a:r>
          </a:p>
          <a:p>
            <a:pPr marL="528638" indent="-80963">
              <a:buFont typeface="Wingdings" panose="05000000000000000000" pitchFamily="2" charset="2"/>
              <a:buChar char="v"/>
            </a:pPr>
            <a:r>
              <a:rPr lang="en-IN" sz="2000" kern="0" dirty="0" smtClean="0"/>
              <a:t> enterprise with a high market share may not be dominant – in case of high countervailing power </a:t>
            </a:r>
          </a:p>
          <a:p>
            <a:pPr marL="630238" indent="0">
              <a:buNone/>
            </a:pPr>
            <a:r>
              <a:rPr lang="en-IN" sz="2000" kern="0" dirty="0" smtClean="0"/>
              <a:t>[</a:t>
            </a:r>
            <a:r>
              <a:rPr lang="en-IN" sz="2000" kern="0" dirty="0" err="1" smtClean="0"/>
              <a:t>Kornsas</a:t>
            </a:r>
            <a:r>
              <a:rPr lang="en-IN" sz="2000" kern="0" dirty="0" smtClean="0"/>
              <a:t> AD </a:t>
            </a:r>
            <a:r>
              <a:rPr lang="en-IN" sz="2000" kern="0" dirty="0" err="1" smtClean="0"/>
              <a:t>Cartonboard</a:t>
            </a:r>
            <a:r>
              <a:rPr lang="en-IN" sz="2000" kern="0" dirty="0" smtClean="0"/>
              <a:t> COMP/M. 4057]</a:t>
            </a:r>
            <a:r>
              <a:rPr lang="en-IN" sz="2000" kern="0" dirty="0" smtClean="0"/>
              <a:t> </a:t>
            </a:r>
            <a:endParaRPr lang="en-IN" sz="2000" kern="0" dirty="0" smtClean="0"/>
          </a:p>
          <a:p>
            <a:pPr marL="531813" indent="-531813" algn="just"/>
            <a:r>
              <a:rPr lang="en-IN" sz="2600" kern="0" dirty="0" smtClean="0"/>
              <a:t>Social obligations and costs</a:t>
            </a:r>
          </a:p>
        </p:txBody>
      </p:sp>
    </p:spTree>
    <p:extLst>
      <p:ext uri="{BB962C8B-B14F-4D97-AF65-F5344CB8AC3E}">
        <p14:creationId xmlns:p14="http://schemas.microsoft.com/office/powerpoint/2010/main" val="20219801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50260"/>
            <a:ext cx="7086600" cy="864140"/>
          </a:xfrm>
        </p:spPr>
        <p:txBody>
          <a:bodyPr/>
          <a:lstStyle/>
          <a:p>
            <a:r>
              <a:rPr lang="en-US" sz="3200" b="1" dirty="0" smtClean="0">
                <a:solidFill>
                  <a:srgbClr val="C00000"/>
                </a:solidFill>
              </a:rPr>
              <a:t>Abuse of Dominance (1/2)</a:t>
            </a:r>
            <a:endParaRPr lang="en-US" sz="3200" b="1" dirty="0">
              <a:solidFill>
                <a:srgbClr val="C00000"/>
              </a:solidFill>
            </a:endParaRPr>
          </a:p>
        </p:txBody>
      </p:sp>
      <p:sp>
        <p:nvSpPr>
          <p:cNvPr id="3" name="Content Placeholder 2"/>
          <p:cNvSpPr>
            <a:spLocks noGrp="1"/>
          </p:cNvSpPr>
          <p:nvPr>
            <p:ph idx="1"/>
          </p:nvPr>
        </p:nvSpPr>
        <p:spPr>
          <a:xfrm>
            <a:off x="1524000" y="1143000"/>
            <a:ext cx="7086600" cy="5410200"/>
          </a:xfrm>
        </p:spPr>
        <p:txBody>
          <a:bodyPr/>
          <a:lstStyle/>
          <a:p>
            <a:pPr lvl="0" algn="just">
              <a:buFont typeface="Wingdings" pitchFamily="2" charset="2"/>
              <a:buChar char="q"/>
            </a:pPr>
            <a:r>
              <a:rPr lang="en-GB" sz="2600" dirty="0" smtClean="0"/>
              <a:t>Imposing unfair/discriminatory condition or price:</a:t>
            </a:r>
            <a:endParaRPr lang="en-US" sz="2600" dirty="0" smtClean="0"/>
          </a:p>
          <a:p>
            <a:pPr lvl="1" indent="-357188" algn="just"/>
            <a:r>
              <a:rPr lang="en-GB" sz="2000" dirty="0" smtClean="0"/>
              <a:t>Commercially onerous</a:t>
            </a:r>
          </a:p>
          <a:p>
            <a:pPr lvl="1" indent="-357188" algn="just"/>
            <a:r>
              <a:rPr lang="en-GB" sz="2000" dirty="0" smtClean="0"/>
              <a:t>Favourable terms to affiliate companies </a:t>
            </a:r>
          </a:p>
          <a:p>
            <a:pPr lvl="1" indent="-357188" algn="just">
              <a:spcAft>
                <a:spcPts val="800"/>
              </a:spcAft>
            </a:pPr>
            <a:r>
              <a:rPr lang="en-GB" sz="2000" dirty="0" smtClean="0"/>
              <a:t>Excessive/predatory pricing</a:t>
            </a:r>
          </a:p>
          <a:p>
            <a:pPr lvl="0" algn="just">
              <a:buFont typeface="Wingdings" pitchFamily="2" charset="2"/>
              <a:buChar char="q"/>
            </a:pPr>
            <a:r>
              <a:rPr lang="en-GB" dirty="0" smtClean="0"/>
              <a:t>Limiting/restricting production or scientific development:</a:t>
            </a:r>
            <a:endParaRPr lang="en-US" dirty="0" smtClean="0"/>
          </a:p>
          <a:p>
            <a:pPr lvl="1" indent="-357188" algn="just"/>
            <a:r>
              <a:rPr lang="en-GB" sz="2000" dirty="0" smtClean="0"/>
              <a:t>Adverse impact on innovation in a RM</a:t>
            </a:r>
          </a:p>
          <a:p>
            <a:pPr lvl="1" indent="-357188" algn="just"/>
            <a:r>
              <a:rPr lang="en-GB" sz="2000" dirty="0" smtClean="0"/>
              <a:t>Adverse impact on competitors’ output</a:t>
            </a:r>
          </a:p>
          <a:p>
            <a:pPr marL="354013" lvl="1" indent="-354013">
              <a:buFont typeface="Wingdings" panose="05000000000000000000" pitchFamily="2" charset="2"/>
              <a:buChar char="q"/>
            </a:pPr>
            <a:endParaRPr lang="en-GB" dirty="0"/>
          </a:p>
          <a:p>
            <a:pPr lvl="1">
              <a:buNone/>
            </a:pPr>
            <a:endParaRPr lang="en-GB" sz="2000" dirty="0" smtClean="0"/>
          </a:p>
        </p:txBody>
      </p:sp>
      <p:sp>
        <p:nvSpPr>
          <p:cNvPr id="4" name="Slide Number Placeholder 3"/>
          <p:cNvSpPr>
            <a:spLocks noGrp="1"/>
          </p:cNvSpPr>
          <p:nvPr>
            <p:ph type="sldNum" sz="quarter" idx="12"/>
          </p:nvPr>
        </p:nvSpPr>
        <p:spPr/>
        <p:txBody>
          <a:bodyPr/>
          <a:lstStyle/>
          <a:p>
            <a:fld id="{924EEBEF-5CBE-4DC0-9DA2-E6BE50BC7779}" type="slidenum">
              <a:rPr lang="en-US" smtClean="0"/>
              <a:pPr/>
              <a:t>22</a:t>
            </a:fld>
            <a:endParaRPr lang="en-US" dirty="0"/>
          </a:p>
        </p:txBody>
      </p:sp>
    </p:spTree>
    <p:extLst>
      <p:ext uri="{BB962C8B-B14F-4D97-AF65-F5344CB8AC3E}">
        <p14:creationId xmlns:p14="http://schemas.microsoft.com/office/powerpoint/2010/main" val="27176011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50260"/>
            <a:ext cx="7086600" cy="864140"/>
          </a:xfrm>
        </p:spPr>
        <p:txBody>
          <a:bodyPr/>
          <a:lstStyle/>
          <a:p>
            <a:r>
              <a:rPr lang="en-US" sz="3200" b="1" dirty="0" smtClean="0">
                <a:solidFill>
                  <a:srgbClr val="C00000"/>
                </a:solidFill>
              </a:rPr>
              <a:t>Abuse of Dominance (2/2)</a:t>
            </a:r>
            <a:endParaRPr lang="en-US" sz="3200" b="1" dirty="0">
              <a:solidFill>
                <a:srgbClr val="C00000"/>
              </a:solidFill>
            </a:endParaRPr>
          </a:p>
        </p:txBody>
      </p:sp>
      <p:sp>
        <p:nvSpPr>
          <p:cNvPr id="3" name="Content Placeholder 2"/>
          <p:cNvSpPr>
            <a:spLocks noGrp="1"/>
          </p:cNvSpPr>
          <p:nvPr>
            <p:ph idx="1"/>
          </p:nvPr>
        </p:nvSpPr>
        <p:spPr>
          <a:xfrm>
            <a:off x="1524000" y="1143000"/>
            <a:ext cx="7086600" cy="5410200"/>
          </a:xfrm>
        </p:spPr>
        <p:txBody>
          <a:bodyPr/>
          <a:lstStyle/>
          <a:p>
            <a:pPr marL="354013" lvl="1" indent="-354013">
              <a:buFont typeface="Wingdings" panose="05000000000000000000" pitchFamily="2" charset="2"/>
              <a:buChar char="q"/>
            </a:pPr>
            <a:r>
              <a:rPr lang="en-GB" sz="2600" dirty="0"/>
              <a:t>Denial of market access</a:t>
            </a:r>
          </a:p>
          <a:p>
            <a:pPr marL="714375" lvl="1" indent="-349250"/>
            <a:r>
              <a:rPr lang="en-GB" sz="2000" dirty="0"/>
              <a:t>Creating barriers which increase cost of entry</a:t>
            </a:r>
          </a:p>
          <a:p>
            <a:pPr marL="714375" lvl="1" indent="-349250">
              <a:spcAft>
                <a:spcPts val="800"/>
              </a:spcAft>
            </a:pPr>
            <a:r>
              <a:rPr lang="en-GB" sz="2000" dirty="0"/>
              <a:t>Contractual restrictions (selective licensing</a:t>
            </a:r>
            <a:r>
              <a:rPr lang="en-GB" sz="2000" dirty="0" smtClean="0"/>
              <a:t>)</a:t>
            </a:r>
            <a:endParaRPr lang="en-GB" sz="2000" dirty="0"/>
          </a:p>
          <a:p>
            <a:pPr marL="354013" lvl="1" indent="-354013" algn="just">
              <a:buFont typeface="Wingdings" panose="05000000000000000000" pitchFamily="2" charset="2"/>
              <a:buChar char="q"/>
            </a:pPr>
            <a:r>
              <a:rPr lang="en-GB" sz="2600" dirty="0" smtClean="0"/>
              <a:t>Imposing supplementary conditions – no relation to subject matter of contract</a:t>
            </a:r>
          </a:p>
          <a:p>
            <a:pPr marL="898525" lvl="1" indent="-533400" algn="just">
              <a:spcAft>
                <a:spcPts val="800"/>
              </a:spcAft>
            </a:pPr>
            <a:r>
              <a:rPr lang="en-GB" sz="2000" dirty="0" smtClean="0"/>
              <a:t>Commercially onerous</a:t>
            </a:r>
          </a:p>
          <a:p>
            <a:pPr marL="354013" lvl="1" indent="-354013">
              <a:buFont typeface="Wingdings" panose="05000000000000000000" pitchFamily="2" charset="2"/>
              <a:buChar char="q"/>
            </a:pPr>
            <a:r>
              <a:rPr lang="en-GB" sz="2600" dirty="0" smtClean="0"/>
              <a:t>Leveraging dominance</a:t>
            </a:r>
          </a:p>
          <a:p>
            <a:pPr marL="898525" lvl="1" indent="-533400"/>
            <a:r>
              <a:rPr lang="en-GB" sz="2000" dirty="0" smtClean="0"/>
              <a:t>Dominance in a RM abused to enter/protect in another RM</a:t>
            </a:r>
          </a:p>
          <a:p>
            <a:pPr marL="898525" lvl="1" indent="-533400"/>
            <a:r>
              <a:rPr lang="en-GB" sz="2000" dirty="0" smtClean="0"/>
              <a:t>‘Protect’ – defensive leveraging</a:t>
            </a:r>
          </a:p>
          <a:p>
            <a:pPr marL="0" lvl="1" indent="0">
              <a:buNone/>
            </a:pPr>
            <a:endParaRPr lang="en-GB" dirty="0"/>
          </a:p>
          <a:p>
            <a:pPr marL="354013" lvl="1" indent="-354013">
              <a:buFont typeface="Wingdings" panose="05000000000000000000" pitchFamily="2" charset="2"/>
              <a:buChar char="q"/>
            </a:pPr>
            <a:endParaRPr lang="en-GB" dirty="0"/>
          </a:p>
          <a:p>
            <a:pPr lvl="1">
              <a:buNone/>
            </a:pPr>
            <a:endParaRPr lang="en-GB" sz="2000" dirty="0" smtClean="0"/>
          </a:p>
        </p:txBody>
      </p:sp>
      <p:sp>
        <p:nvSpPr>
          <p:cNvPr id="4" name="Slide Number Placeholder 3"/>
          <p:cNvSpPr>
            <a:spLocks noGrp="1"/>
          </p:cNvSpPr>
          <p:nvPr>
            <p:ph type="sldNum" sz="quarter" idx="12"/>
          </p:nvPr>
        </p:nvSpPr>
        <p:spPr/>
        <p:txBody>
          <a:bodyPr/>
          <a:lstStyle/>
          <a:p>
            <a:fld id="{924EEBEF-5CBE-4DC0-9DA2-E6BE50BC7779}" type="slidenum">
              <a:rPr lang="en-US" smtClean="0"/>
              <a:pPr/>
              <a:t>23</a:t>
            </a:fld>
            <a:endParaRPr lang="en-US" dirty="0"/>
          </a:p>
        </p:txBody>
      </p:sp>
    </p:spTree>
    <p:extLst>
      <p:ext uri="{BB962C8B-B14F-4D97-AF65-F5344CB8AC3E}">
        <p14:creationId xmlns:p14="http://schemas.microsoft.com/office/powerpoint/2010/main" val="42190457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50260"/>
            <a:ext cx="7010400" cy="838200"/>
          </a:xfrm>
        </p:spPr>
        <p:txBody>
          <a:bodyPr/>
          <a:lstStyle/>
          <a:p>
            <a:r>
              <a:rPr lang="en-US" sz="3200" b="1" dirty="0" smtClean="0">
                <a:solidFill>
                  <a:srgbClr val="C00000"/>
                </a:solidFill>
              </a:rPr>
              <a:t>Case B: Abuse of Dominance</a:t>
            </a:r>
            <a:r>
              <a:rPr lang="en-US" dirty="0" smtClean="0">
                <a:solidFill>
                  <a:srgbClr val="C00000"/>
                </a:solidFill>
              </a:rPr>
              <a:t> (1/3)</a:t>
            </a:r>
            <a:endParaRPr lang="en-US" sz="3200" dirty="0">
              <a:solidFill>
                <a:srgbClr val="C00000"/>
              </a:solidFill>
            </a:endParaRPr>
          </a:p>
        </p:txBody>
      </p:sp>
      <p:sp>
        <p:nvSpPr>
          <p:cNvPr id="3" name="Content Placeholder 2"/>
          <p:cNvSpPr>
            <a:spLocks noGrp="1"/>
          </p:cNvSpPr>
          <p:nvPr>
            <p:ph idx="1"/>
          </p:nvPr>
        </p:nvSpPr>
        <p:spPr>
          <a:xfrm>
            <a:off x="1600200" y="1219200"/>
            <a:ext cx="7010400" cy="5029200"/>
          </a:xfrm>
        </p:spPr>
        <p:txBody>
          <a:bodyPr>
            <a:normAutofit/>
          </a:bodyPr>
          <a:lstStyle/>
          <a:p>
            <a:r>
              <a:rPr lang="en-US" sz="2400" u="sng" dirty="0" smtClean="0"/>
              <a:t>NSE-MCX case </a:t>
            </a:r>
            <a:r>
              <a:rPr lang="en-US" sz="2400" i="1" u="sng" dirty="0" smtClean="0"/>
              <a:t>(</a:t>
            </a:r>
            <a:r>
              <a:rPr lang="en-US" sz="2400" i="1" dirty="0"/>
              <a:t>Multi Commodity Exchange (MCX) v. National Stock Exchange (</a:t>
            </a:r>
            <a:r>
              <a:rPr lang="en-US" sz="2400" i="1" dirty="0" smtClean="0"/>
              <a:t>NSE)</a:t>
            </a:r>
            <a:r>
              <a:rPr lang="en-IN" sz="2400" i="1" dirty="0"/>
              <a:t> </a:t>
            </a:r>
            <a:r>
              <a:rPr lang="en-IN" sz="2400" i="1" dirty="0" smtClean="0"/>
              <a:t>- </a:t>
            </a:r>
            <a:r>
              <a:rPr lang="en-US" sz="2400" i="1" dirty="0" smtClean="0"/>
              <a:t>Case </a:t>
            </a:r>
            <a:r>
              <a:rPr lang="en-US" sz="2400" i="1" dirty="0"/>
              <a:t>No. </a:t>
            </a:r>
            <a:r>
              <a:rPr lang="en-US" sz="2400" i="1" dirty="0" smtClean="0"/>
              <a:t>13/2009</a:t>
            </a:r>
            <a:r>
              <a:rPr lang="en-US" sz="2400" b="1" i="1" dirty="0" smtClean="0"/>
              <a:t>)</a:t>
            </a:r>
            <a:endParaRPr lang="en-US" sz="2400" i="1" u="sng" dirty="0" smtClean="0"/>
          </a:p>
          <a:p>
            <a:pPr algn="just">
              <a:spcBef>
                <a:spcPts val="600"/>
              </a:spcBef>
              <a:spcAft>
                <a:spcPts val="600"/>
              </a:spcAft>
              <a:defRPr/>
            </a:pPr>
            <a:r>
              <a:rPr lang="en-US" sz="2400" dirty="0" smtClean="0"/>
              <a:t>Relevant Market: stock </a:t>
            </a:r>
            <a:r>
              <a:rPr lang="en-US" sz="2400" dirty="0"/>
              <a:t>exchange services in </a:t>
            </a:r>
            <a:r>
              <a:rPr lang="en-US" sz="2400" dirty="0" smtClean="0"/>
              <a:t>the CD </a:t>
            </a:r>
            <a:r>
              <a:rPr lang="en-US" sz="2400" dirty="0"/>
              <a:t>segment in </a:t>
            </a:r>
            <a:r>
              <a:rPr lang="en-US" sz="2400" dirty="0" smtClean="0"/>
              <a:t>India, cluster market not considered – consumer preference</a:t>
            </a:r>
            <a:endParaRPr lang="en-US" sz="2400" dirty="0"/>
          </a:p>
          <a:p>
            <a:pPr marL="719138" lvl="1" indent="-358775" algn="just" defTabSz="719138">
              <a:spcBef>
                <a:spcPts val="600"/>
              </a:spcBef>
              <a:spcAft>
                <a:spcPts val="600"/>
              </a:spcAft>
              <a:defRPr/>
            </a:pPr>
            <a:r>
              <a:rPr lang="en-US" sz="2000" dirty="0" smtClean="0"/>
              <a:t>SSNIP </a:t>
            </a:r>
            <a:r>
              <a:rPr lang="en-US" sz="2000" dirty="0"/>
              <a:t>test (‘Hypothetical Monopoly Test’) – not </a:t>
            </a:r>
            <a:r>
              <a:rPr lang="en-US" sz="2000" dirty="0" smtClean="0"/>
              <a:t>applicable as:</a:t>
            </a:r>
            <a:endParaRPr lang="en-US" sz="2000" dirty="0"/>
          </a:p>
          <a:p>
            <a:pPr marL="1079500" lvl="2" indent="-360363" algn="just">
              <a:spcBef>
                <a:spcPts val="600"/>
              </a:spcBef>
              <a:spcAft>
                <a:spcPts val="600"/>
              </a:spcAft>
              <a:defRPr/>
            </a:pPr>
            <a:r>
              <a:rPr lang="en-US" sz="1800" dirty="0"/>
              <a:t>CD segment </a:t>
            </a:r>
            <a:r>
              <a:rPr lang="en-US" sz="1800" dirty="0" smtClean="0"/>
              <a:t>did not </a:t>
            </a:r>
            <a:r>
              <a:rPr lang="en-US" sz="1800" dirty="0"/>
              <a:t>exist prior to August 2008;</a:t>
            </a:r>
          </a:p>
          <a:p>
            <a:pPr marL="1079500" lvl="2" indent="-360363" algn="just">
              <a:spcBef>
                <a:spcPts val="600"/>
              </a:spcBef>
              <a:spcAft>
                <a:spcPts val="600"/>
              </a:spcAft>
              <a:defRPr/>
            </a:pPr>
            <a:r>
              <a:rPr lang="en-US" sz="1800" dirty="0"/>
              <a:t>transaction/data fee – not been charged by any other market player since inception; and</a:t>
            </a:r>
          </a:p>
          <a:p>
            <a:pPr marL="1079500" lvl="2" indent="-360363" algn="just">
              <a:spcBef>
                <a:spcPts val="600"/>
              </a:spcBef>
              <a:spcAft>
                <a:spcPts val="600"/>
              </a:spcAft>
              <a:defRPr/>
            </a:pPr>
            <a:r>
              <a:rPr lang="en-US" sz="1800" dirty="0"/>
              <a:t>transaction fee etc. insignificant to constitute substitutability.</a:t>
            </a:r>
          </a:p>
          <a:p>
            <a:pPr marL="1143000" lvl="1" indent="-334963" algn="just" defTabSz="265113">
              <a:spcBef>
                <a:spcPts val="600"/>
              </a:spcBef>
              <a:spcAft>
                <a:spcPts val="600"/>
              </a:spcAft>
              <a:buNone/>
            </a:pPr>
            <a:endParaRPr lang="en-US" sz="2200" i="1" dirty="0" smtClean="0"/>
          </a:p>
        </p:txBody>
      </p:sp>
      <p:sp>
        <p:nvSpPr>
          <p:cNvPr id="4" name="Slide Number Placeholder 3"/>
          <p:cNvSpPr>
            <a:spLocks noGrp="1"/>
          </p:cNvSpPr>
          <p:nvPr>
            <p:ph type="sldNum" sz="quarter" idx="12"/>
          </p:nvPr>
        </p:nvSpPr>
        <p:spPr/>
        <p:txBody>
          <a:bodyPr/>
          <a:lstStyle/>
          <a:p>
            <a:fld id="{924EEBEF-5CBE-4DC0-9DA2-E6BE50BC7779}" type="slidenum">
              <a:rPr lang="en-US" smtClean="0"/>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rgbClr val="C00000"/>
                </a:solidFill>
              </a:rPr>
              <a:t>Case B: Abuse of Dominance</a:t>
            </a:r>
            <a:r>
              <a:rPr lang="en-US" dirty="0" smtClean="0">
                <a:solidFill>
                  <a:srgbClr val="C00000"/>
                </a:solidFill>
              </a:rPr>
              <a:t> (2/3)</a:t>
            </a:r>
            <a:endParaRPr lang="en-US" sz="3200" dirty="0">
              <a:solidFill>
                <a:srgbClr val="C00000"/>
              </a:solidFill>
            </a:endParaRPr>
          </a:p>
        </p:txBody>
      </p:sp>
      <p:sp>
        <p:nvSpPr>
          <p:cNvPr id="3" name="Content Placeholder 2"/>
          <p:cNvSpPr>
            <a:spLocks noGrp="1"/>
          </p:cNvSpPr>
          <p:nvPr>
            <p:ph idx="1"/>
          </p:nvPr>
        </p:nvSpPr>
        <p:spPr>
          <a:xfrm>
            <a:off x="1295400" y="1219200"/>
            <a:ext cx="7391400" cy="4953000"/>
          </a:xfrm>
        </p:spPr>
        <p:txBody>
          <a:bodyPr/>
          <a:lstStyle/>
          <a:p>
            <a:pPr marL="461963" lvl="1" algn="just" defTabSz="265113">
              <a:spcBef>
                <a:spcPts val="600"/>
              </a:spcBef>
              <a:spcAft>
                <a:spcPts val="600"/>
              </a:spcAft>
              <a:buFont typeface="Wingdings" panose="05000000000000000000" pitchFamily="2" charset="2"/>
              <a:buChar char="q"/>
            </a:pPr>
            <a:endParaRPr lang="en-US" dirty="0" smtClean="0"/>
          </a:p>
          <a:p>
            <a:pPr marL="461963" lvl="1" algn="just" defTabSz="265113">
              <a:spcBef>
                <a:spcPts val="600"/>
              </a:spcBef>
              <a:spcAft>
                <a:spcPts val="600"/>
              </a:spcAft>
              <a:buFont typeface="Wingdings" panose="05000000000000000000" pitchFamily="2" charset="2"/>
              <a:buChar char="q"/>
            </a:pPr>
            <a:endParaRPr lang="en-US" dirty="0" smtClean="0"/>
          </a:p>
        </p:txBody>
      </p:sp>
      <p:sp>
        <p:nvSpPr>
          <p:cNvPr id="4" name="Slide Number Placeholder 3"/>
          <p:cNvSpPr>
            <a:spLocks noGrp="1"/>
          </p:cNvSpPr>
          <p:nvPr>
            <p:ph type="sldNum" sz="quarter" idx="12"/>
          </p:nvPr>
        </p:nvSpPr>
        <p:spPr/>
        <p:txBody>
          <a:bodyPr/>
          <a:lstStyle/>
          <a:p>
            <a:fld id="{924EEBEF-5CBE-4DC0-9DA2-E6BE50BC7779}" type="slidenum">
              <a:rPr lang="en-US" smtClean="0"/>
              <a:pPr/>
              <a:t>25</a:t>
            </a:fld>
            <a:endParaRPr lang="en-US" dirty="0"/>
          </a:p>
        </p:txBody>
      </p:sp>
      <p:sp>
        <p:nvSpPr>
          <p:cNvPr id="8" name="Rectangle 7"/>
          <p:cNvSpPr/>
          <p:nvPr/>
        </p:nvSpPr>
        <p:spPr>
          <a:xfrm>
            <a:off x="1600200" y="1203278"/>
            <a:ext cx="7086600" cy="4001095"/>
          </a:xfrm>
          <a:prstGeom prst="rect">
            <a:avLst/>
          </a:prstGeom>
        </p:spPr>
        <p:txBody>
          <a:bodyPr wrap="square">
            <a:spAutoFit/>
          </a:bodyPr>
          <a:lstStyle/>
          <a:p>
            <a:pPr marL="360363" lvl="0" indent="-360363" algn="just">
              <a:spcBef>
                <a:spcPts val="600"/>
              </a:spcBef>
              <a:spcAft>
                <a:spcPts val="600"/>
              </a:spcAft>
              <a:buFont typeface="Wingdings" pitchFamily="2" charset="2"/>
              <a:buChar char="q"/>
              <a:defRPr/>
            </a:pPr>
            <a:r>
              <a:rPr lang="en-US" sz="2400" kern="0" dirty="0">
                <a:solidFill>
                  <a:srgbClr val="000000"/>
                </a:solidFill>
                <a:latin typeface="Trebuchet MS" panose="020B0603020202020204" pitchFamily="34" charset="0"/>
              </a:rPr>
              <a:t>Dominant Position:</a:t>
            </a:r>
          </a:p>
          <a:p>
            <a:pPr marL="895350" lvl="1" indent="-438150" algn="just">
              <a:spcBef>
                <a:spcPts val="600"/>
              </a:spcBef>
              <a:spcAft>
                <a:spcPts val="600"/>
              </a:spcAft>
              <a:buFont typeface="Wingdings" panose="05000000000000000000" pitchFamily="2" charset="2"/>
              <a:buChar char="v"/>
              <a:defRPr/>
            </a:pPr>
            <a:r>
              <a:rPr lang="en-US" sz="2000" kern="0" dirty="0">
                <a:solidFill>
                  <a:srgbClr val="000000"/>
                </a:solidFill>
                <a:latin typeface="Trebuchet MS" panose="020B0603020202020204" pitchFamily="34" charset="0"/>
              </a:rPr>
              <a:t>Market share (in CD segment) analysis</a:t>
            </a:r>
          </a:p>
          <a:p>
            <a:pPr marL="1254125" lvl="2" indent="-358775" algn="just">
              <a:spcBef>
                <a:spcPts val="600"/>
              </a:spcBef>
              <a:spcAft>
                <a:spcPts val="600"/>
              </a:spcAft>
              <a:buFont typeface="Wingdings" panose="05000000000000000000" pitchFamily="2" charset="2"/>
              <a:buChar char="Ø"/>
              <a:defRPr/>
            </a:pPr>
            <a:r>
              <a:rPr lang="en-US" kern="0" dirty="0">
                <a:solidFill>
                  <a:srgbClr val="000000"/>
                </a:solidFill>
                <a:latin typeface="Trebuchet MS" panose="020B0603020202020204" pitchFamily="34" charset="0"/>
              </a:rPr>
              <a:t>DG findings – NSE 47-48%; MCX-SX 52-53%</a:t>
            </a:r>
          </a:p>
          <a:p>
            <a:pPr marL="1254125" lvl="2" indent="-358775" algn="just">
              <a:spcBef>
                <a:spcPts val="600"/>
              </a:spcBef>
              <a:spcAft>
                <a:spcPts val="600"/>
              </a:spcAft>
              <a:buFont typeface="Wingdings" panose="05000000000000000000" pitchFamily="2" charset="2"/>
              <a:buChar char="Ø"/>
              <a:defRPr/>
            </a:pPr>
            <a:r>
              <a:rPr lang="en-US" kern="0" dirty="0" smtClean="0">
                <a:solidFill>
                  <a:srgbClr val="000000"/>
                </a:solidFill>
                <a:latin typeface="Trebuchet MS" panose="020B0603020202020204" pitchFamily="34" charset="0"/>
              </a:rPr>
              <a:t>CCI findings </a:t>
            </a:r>
            <a:r>
              <a:rPr lang="en-US" kern="0" dirty="0">
                <a:solidFill>
                  <a:srgbClr val="000000"/>
                </a:solidFill>
                <a:latin typeface="Trebuchet MS" panose="020B0603020202020204" pitchFamily="34" charset="0"/>
              </a:rPr>
              <a:t>– NSE 30%; MCX-SX 34%; USE 36%</a:t>
            </a:r>
          </a:p>
          <a:p>
            <a:pPr marL="895350" lvl="1" indent="-438150" algn="just">
              <a:spcBef>
                <a:spcPts val="600"/>
              </a:spcBef>
              <a:spcAft>
                <a:spcPts val="600"/>
              </a:spcAft>
              <a:buFont typeface="Wingdings" panose="05000000000000000000" pitchFamily="2" charset="2"/>
              <a:buChar char="v"/>
              <a:defRPr/>
            </a:pPr>
            <a:r>
              <a:rPr lang="en-US" sz="2000" kern="0" dirty="0">
                <a:solidFill>
                  <a:srgbClr val="000000"/>
                </a:solidFill>
                <a:latin typeface="Trebuchet MS" panose="020B0603020202020204" pitchFamily="34" charset="0"/>
              </a:rPr>
              <a:t>Despite </a:t>
            </a:r>
            <a:r>
              <a:rPr lang="en-US" sz="2000" kern="0" dirty="0" smtClean="0">
                <a:solidFill>
                  <a:srgbClr val="000000"/>
                </a:solidFill>
                <a:latin typeface="Trebuchet MS" panose="020B0603020202020204" pitchFamily="34" charset="0"/>
              </a:rPr>
              <a:t>low </a:t>
            </a:r>
            <a:r>
              <a:rPr lang="en-US" sz="2000" kern="0" dirty="0">
                <a:solidFill>
                  <a:srgbClr val="000000"/>
                </a:solidFill>
                <a:latin typeface="Trebuchet MS" panose="020B0603020202020204" pitchFamily="34" charset="0"/>
              </a:rPr>
              <a:t>mkt. share and new entrant – CCI </a:t>
            </a:r>
            <a:r>
              <a:rPr lang="en-US" sz="2000" kern="0" dirty="0" smtClean="0">
                <a:solidFill>
                  <a:srgbClr val="000000"/>
                </a:solidFill>
                <a:latin typeface="Trebuchet MS" panose="020B0603020202020204" pitchFamily="34" charset="0"/>
              </a:rPr>
              <a:t>held </a:t>
            </a:r>
            <a:r>
              <a:rPr lang="en-US" sz="2000" kern="0" dirty="0">
                <a:solidFill>
                  <a:srgbClr val="000000"/>
                </a:solidFill>
                <a:latin typeface="Trebuchet MS" panose="020B0603020202020204" pitchFamily="34" charset="0"/>
              </a:rPr>
              <a:t>NSE dominant  </a:t>
            </a:r>
          </a:p>
          <a:p>
            <a:pPr marL="895350" lvl="1" indent="-438150" algn="just">
              <a:spcBef>
                <a:spcPts val="600"/>
              </a:spcBef>
              <a:spcAft>
                <a:spcPts val="600"/>
              </a:spcAft>
              <a:buFont typeface="Wingdings" panose="05000000000000000000" pitchFamily="2" charset="2"/>
              <a:buChar char="v"/>
              <a:defRPr/>
            </a:pPr>
            <a:r>
              <a:rPr lang="en-US" sz="2000" kern="0" dirty="0" smtClean="0">
                <a:solidFill>
                  <a:srgbClr val="000000"/>
                </a:solidFill>
                <a:latin typeface="Trebuchet MS" panose="020B0603020202020204" pitchFamily="34" charset="0"/>
              </a:rPr>
              <a:t>Evaluation </a:t>
            </a:r>
            <a:r>
              <a:rPr lang="en-US" sz="2000" kern="0" dirty="0">
                <a:solidFill>
                  <a:srgbClr val="000000"/>
                </a:solidFill>
                <a:latin typeface="Trebuchet MS" panose="020B0603020202020204" pitchFamily="34" charset="0"/>
              </a:rPr>
              <a:t>of strength based </a:t>
            </a:r>
            <a:r>
              <a:rPr lang="en-US" sz="2000" kern="0" dirty="0" smtClean="0">
                <a:solidFill>
                  <a:srgbClr val="000000"/>
                </a:solidFill>
                <a:latin typeface="Trebuchet MS" panose="020B0603020202020204" pitchFamily="34" charset="0"/>
              </a:rPr>
              <a:t>on:</a:t>
            </a:r>
            <a:endParaRPr lang="en-US" sz="2000" kern="0" dirty="0">
              <a:solidFill>
                <a:srgbClr val="000000"/>
              </a:solidFill>
              <a:latin typeface="Trebuchet MS" panose="020B0603020202020204" pitchFamily="34" charset="0"/>
            </a:endParaRPr>
          </a:p>
          <a:p>
            <a:pPr marL="1254125" lvl="2" indent="-358775" algn="just">
              <a:spcBef>
                <a:spcPts val="600"/>
              </a:spcBef>
              <a:spcAft>
                <a:spcPts val="600"/>
              </a:spcAft>
              <a:buFont typeface="Wingdings" panose="05000000000000000000" pitchFamily="2" charset="2"/>
              <a:buChar char="Ø"/>
              <a:defRPr/>
            </a:pPr>
            <a:r>
              <a:rPr lang="en-US" kern="0" dirty="0">
                <a:solidFill>
                  <a:srgbClr val="000000"/>
                </a:solidFill>
                <a:latin typeface="Trebuchet MS" panose="020B0603020202020204" pitchFamily="34" charset="0"/>
              </a:rPr>
              <a:t>Not just mkt. share – but comparative </a:t>
            </a:r>
            <a:r>
              <a:rPr lang="en-US" kern="0" dirty="0" smtClean="0">
                <a:solidFill>
                  <a:srgbClr val="000000"/>
                </a:solidFill>
                <a:latin typeface="Trebuchet MS" panose="020B0603020202020204" pitchFamily="34" charset="0"/>
              </a:rPr>
              <a:t>advantages in terms of </a:t>
            </a:r>
            <a:r>
              <a:rPr lang="en-US" kern="0" dirty="0">
                <a:solidFill>
                  <a:srgbClr val="000000"/>
                </a:solidFill>
                <a:latin typeface="Trebuchet MS" panose="020B0603020202020204" pitchFamily="34" charset="0"/>
              </a:rPr>
              <a:t>financial resources, technical abilities, brand value, historical legacy </a:t>
            </a:r>
          </a:p>
        </p:txBody>
      </p:sp>
    </p:spTree>
    <p:extLst>
      <p:ext uri="{BB962C8B-B14F-4D97-AF65-F5344CB8AC3E}">
        <p14:creationId xmlns:p14="http://schemas.microsoft.com/office/powerpoint/2010/main" val="11901318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50260"/>
            <a:ext cx="7010400" cy="838200"/>
          </a:xfrm>
        </p:spPr>
        <p:txBody>
          <a:bodyPr/>
          <a:lstStyle/>
          <a:p>
            <a:r>
              <a:rPr lang="en-US" sz="3200" b="1" dirty="0" smtClean="0">
                <a:solidFill>
                  <a:srgbClr val="C00000"/>
                </a:solidFill>
              </a:rPr>
              <a:t>Case B: Abuse of Dominance</a:t>
            </a:r>
            <a:r>
              <a:rPr lang="en-US" dirty="0" smtClean="0">
                <a:solidFill>
                  <a:srgbClr val="C00000"/>
                </a:solidFill>
              </a:rPr>
              <a:t> (3/3)</a:t>
            </a:r>
            <a:endParaRPr lang="en-US" sz="3200" dirty="0">
              <a:solidFill>
                <a:srgbClr val="C00000"/>
              </a:solidFill>
            </a:endParaRPr>
          </a:p>
        </p:txBody>
      </p:sp>
      <p:sp>
        <p:nvSpPr>
          <p:cNvPr id="3" name="Content Placeholder 2"/>
          <p:cNvSpPr>
            <a:spLocks noGrp="1"/>
          </p:cNvSpPr>
          <p:nvPr>
            <p:ph idx="1"/>
          </p:nvPr>
        </p:nvSpPr>
        <p:spPr>
          <a:xfrm>
            <a:off x="1295400" y="1219200"/>
            <a:ext cx="7391400" cy="4953000"/>
          </a:xfrm>
        </p:spPr>
        <p:txBody>
          <a:bodyPr/>
          <a:lstStyle/>
          <a:p>
            <a:pPr marL="461963" lvl="1" algn="just" defTabSz="265113">
              <a:spcBef>
                <a:spcPts val="600"/>
              </a:spcBef>
              <a:spcAft>
                <a:spcPts val="600"/>
              </a:spcAft>
              <a:buFont typeface="Wingdings" panose="05000000000000000000" pitchFamily="2" charset="2"/>
              <a:buChar char="q"/>
            </a:pPr>
            <a:endParaRPr lang="en-US" dirty="0" smtClean="0"/>
          </a:p>
          <a:p>
            <a:pPr marL="461963" lvl="1" algn="just" defTabSz="265113">
              <a:spcBef>
                <a:spcPts val="600"/>
              </a:spcBef>
              <a:spcAft>
                <a:spcPts val="600"/>
              </a:spcAft>
              <a:buFont typeface="Wingdings" panose="05000000000000000000" pitchFamily="2" charset="2"/>
              <a:buChar char="q"/>
            </a:pPr>
            <a:endParaRPr lang="en-US" dirty="0" smtClean="0"/>
          </a:p>
        </p:txBody>
      </p:sp>
      <p:sp>
        <p:nvSpPr>
          <p:cNvPr id="4" name="Slide Number Placeholder 3"/>
          <p:cNvSpPr>
            <a:spLocks noGrp="1"/>
          </p:cNvSpPr>
          <p:nvPr>
            <p:ph type="sldNum" sz="quarter" idx="12"/>
          </p:nvPr>
        </p:nvSpPr>
        <p:spPr/>
        <p:txBody>
          <a:bodyPr/>
          <a:lstStyle/>
          <a:p>
            <a:fld id="{924EEBEF-5CBE-4DC0-9DA2-E6BE50BC7779}" type="slidenum">
              <a:rPr lang="en-US" smtClean="0"/>
              <a:pPr/>
              <a:t>26</a:t>
            </a:fld>
            <a:endParaRPr lang="en-US" dirty="0"/>
          </a:p>
        </p:txBody>
      </p:sp>
      <p:sp>
        <p:nvSpPr>
          <p:cNvPr id="5" name="Rectangle 3"/>
          <p:cNvSpPr txBox="1">
            <a:spLocks noChangeArrowheads="1"/>
          </p:cNvSpPr>
          <p:nvPr/>
        </p:nvSpPr>
        <p:spPr bwMode="auto">
          <a:xfrm>
            <a:off x="1524000" y="1219200"/>
            <a:ext cx="7162800" cy="5029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lnSpcReduction="10000"/>
          </a:bodyPr>
          <a:lstStyle>
            <a:lvl1pPr marL="342900" indent="-342900" algn="l" rtl="0" fontAlgn="base">
              <a:spcBef>
                <a:spcPct val="20000"/>
              </a:spcBef>
              <a:spcAft>
                <a:spcPct val="0"/>
              </a:spcAft>
              <a:buFont typeface="Wingdings" pitchFamily="2" charset="2"/>
              <a:buChar char="q"/>
              <a:defRPr sz="2800">
                <a:solidFill>
                  <a:schemeClr val="tx1"/>
                </a:solidFill>
                <a:latin typeface="Trebuchet MS" panose="020B0603020202020204" pitchFamily="34" charset="0"/>
                <a:ea typeface="+mn-ea"/>
                <a:cs typeface="+mn-cs"/>
              </a:defRPr>
            </a:lvl1pPr>
            <a:lvl2pPr marL="742950" indent="-285750" algn="l" rtl="0" fontAlgn="base">
              <a:spcBef>
                <a:spcPct val="20000"/>
              </a:spcBef>
              <a:spcAft>
                <a:spcPct val="0"/>
              </a:spcAft>
              <a:buFont typeface="Wingdings" panose="05000000000000000000" pitchFamily="2" charset="2"/>
              <a:buChar char="v"/>
              <a:defRPr sz="2400">
                <a:solidFill>
                  <a:schemeClr val="tx1"/>
                </a:solidFill>
                <a:latin typeface="Trebuchet MS" panose="020B0603020202020204" pitchFamily="34" charset="0"/>
              </a:defRPr>
            </a:lvl2pPr>
            <a:lvl3pPr marL="1143000" indent="-228600" algn="l" rtl="0" fontAlgn="base">
              <a:spcBef>
                <a:spcPct val="20000"/>
              </a:spcBef>
              <a:spcAft>
                <a:spcPct val="0"/>
              </a:spcAft>
              <a:buFont typeface="Wingdings" panose="05000000000000000000" pitchFamily="2" charset="2"/>
              <a:buChar char="Ø"/>
              <a:defRPr sz="2000">
                <a:solidFill>
                  <a:schemeClr val="tx1"/>
                </a:solidFill>
                <a:latin typeface="Trebuchet MS" panose="020B0603020202020204" pitchFamily="34" charset="0"/>
              </a:defRPr>
            </a:lvl3pPr>
            <a:lvl4pPr marL="1600200" indent="-228600" algn="l" rtl="0" fontAlgn="base">
              <a:spcBef>
                <a:spcPct val="20000"/>
              </a:spcBef>
              <a:spcAft>
                <a:spcPct val="0"/>
              </a:spcAft>
              <a:buFont typeface="Wingdings" panose="05000000000000000000" pitchFamily="2" charset="2"/>
              <a:buChar char="§"/>
              <a:defRPr sz="2000">
                <a:solidFill>
                  <a:schemeClr val="tx1"/>
                </a:solidFill>
                <a:latin typeface="Trebuchet MS" panose="020B0603020202020204" pitchFamily="34" charset="0"/>
              </a:defRPr>
            </a:lvl4pPr>
            <a:lvl5pPr marL="2057400" indent="-228600" algn="l" rtl="0" fontAlgn="base">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600"/>
              </a:spcBef>
              <a:spcAft>
                <a:spcPts val="600"/>
              </a:spcAft>
              <a:defRPr/>
            </a:pPr>
            <a:r>
              <a:rPr lang="en-US" sz="2400" kern="0" dirty="0" smtClean="0"/>
              <a:t>Pricing:</a:t>
            </a:r>
          </a:p>
          <a:p>
            <a:pPr marL="895350" lvl="1" indent="-438150" algn="just">
              <a:spcBef>
                <a:spcPts val="600"/>
              </a:spcBef>
              <a:spcAft>
                <a:spcPts val="600"/>
              </a:spcAft>
              <a:defRPr/>
            </a:pPr>
            <a:r>
              <a:rPr lang="en-US" sz="2000" kern="0" dirty="0" smtClean="0"/>
              <a:t>CCI investigated the zero price policy of NSE i.e. waiver of fees relating to transaction and admission</a:t>
            </a:r>
          </a:p>
          <a:p>
            <a:pPr marL="895350" lvl="1" indent="-438150" algn="just">
              <a:spcBef>
                <a:spcPts val="600"/>
              </a:spcBef>
              <a:spcAft>
                <a:spcPts val="600"/>
              </a:spcAft>
              <a:defRPr/>
            </a:pPr>
            <a:r>
              <a:rPr lang="en-US" sz="2000" kern="0" dirty="0" smtClean="0"/>
              <a:t>NSE </a:t>
            </a:r>
            <a:r>
              <a:rPr lang="en-US" sz="2000" kern="0" dirty="0" smtClean="0"/>
              <a:t>did not collect annual subscription charges, provided data feed w.r.t CD segment for free </a:t>
            </a:r>
            <a:endParaRPr lang="en-US" sz="2000" kern="0" dirty="0" smtClean="0"/>
          </a:p>
          <a:p>
            <a:pPr marL="895350" lvl="1" indent="-438150" algn="just">
              <a:spcBef>
                <a:spcPts val="600"/>
              </a:spcBef>
              <a:spcAft>
                <a:spcPts val="600"/>
              </a:spcAft>
              <a:defRPr/>
            </a:pPr>
            <a:r>
              <a:rPr lang="en-US" sz="2000" kern="0" dirty="0" smtClean="0"/>
              <a:t>CCI </a:t>
            </a:r>
            <a:r>
              <a:rPr lang="en-US" sz="2000" kern="0" dirty="0" smtClean="0"/>
              <a:t>– zero price policy of NSE unfair:</a:t>
            </a:r>
          </a:p>
          <a:p>
            <a:pPr marL="1254125" lvl="2" indent="-339725">
              <a:spcBef>
                <a:spcPts val="600"/>
              </a:spcBef>
              <a:spcAft>
                <a:spcPts val="600"/>
              </a:spcAft>
              <a:defRPr/>
            </a:pPr>
            <a:r>
              <a:rPr lang="en-US" sz="1800" kern="0" dirty="0" smtClean="0"/>
              <a:t>MCX-SX only in CD segment – no other income;</a:t>
            </a:r>
          </a:p>
          <a:p>
            <a:pPr marL="1254125" lvl="2" indent="-339725">
              <a:spcBef>
                <a:spcPts val="600"/>
              </a:spcBef>
              <a:spcAft>
                <a:spcPts val="600"/>
              </a:spcAft>
              <a:defRPr/>
            </a:pPr>
            <a:r>
              <a:rPr lang="en-US" sz="1800" kern="0" dirty="0" smtClean="0"/>
              <a:t>MCX-SX &amp; NSE not equal – resources, nationwide presence etc.</a:t>
            </a:r>
          </a:p>
          <a:p>
            <a:pPr>
              <a:spcBef>
                <a:spcPts val="600"/>
              </a:spcBef>
              <a:spcAft>
                <a:spcPts val="600"/>
              </a:spcAft>
              <a:defRPr/>
            </a:pPr>
            <a:r>
              <a:rPr lang="en-US" sz="2400" kern="0" dirty="0" smtClean="0"/>
              <a:t>Leveraging:</a:t>
            </a:r>
          </a:p>
          <a:p>
            <a:pPr marL="895350" lvl="1" indent="-534988" algn="just">
              <a:spcBef>
                <a:spcPts val="600"/>
              </a:spcBef>
              <a:spcAft>
                <a:spcPts val="600"/>
              </a:spcAft>
              <a:defRPr/>
            </a:pPr>
            <a:r>
              <a:rPr lang="en-US" sz="2000" kern="0" dirty="0" smtClean="0"/>
              <a:t>CCI – NSE </a:t>
            </a:r>
            <a:r>
              <a:rPr lang="en-US" sz="2000" u="sng" kern="0" dirty="0" smtClean="0"/>
              <a:t>cross subsidized</a:t>
            </a:r>
            <a:r>
              <a:rPr lang="en-US" sz="2000" kern="0" dirty="0" smtClean="0"/>
              <a:t> ‘monopoly’ position in non-CD segment – to acquire dominant position in the CD segment </a:t>
            </a:r>
          </a:p>
        </p:txBody>
      </p:sp>
    </p:spTree>
    <p:extLst>
      <p:ext uri="{BB962C8B-B14F-4D97-AF65-F5344CB8AC3E}">
        <p14:creationId xmlns:p14="http://schemas.microsoft.com/office/powerpoint/2010/main" val="9557282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50260"/>
            <a:ext cx="7162800" cy="864140"/>
          </a:xfrm>
        </p:spPr>
        <p:txBody>
          <a:bodyPr/>
          <a:lstStyle/>
          <a:p>
            <a:r>
              <a:rPr lang="en-US" dirty="0" smtClean="0">
                <a:solidFill>
                  <a:srgbClr val="C00000"/>
                </a:solidFill>
              </a:rPr>
              <a:t>Penalty (1/2)</a:t>
            </a:r>
            <a:endParaRPr lang="en-US" sz="3200" b="1" dirty="0">
              <a:solidFill>
                <a:srgbClr val="C00000"/>
              </a:solidFill>
            </a:endParaRPr>
          </a:p>
        </p:txBody>
      </p:sp>
      <p:sp>
        <p:nvSpPr>
          <p:cNvPr id="4" name="Slide Number Placeholder 3"/>
          <p:cNvSpPr>
            <a:spLocks noGrp="1"/>
          </p:cNvSpPr>
          <p:nvPr>
            <p:ph type="sldNum" sz="quarter" idx="12"/>
          </p:nvPr>
        </p:nvSpPr>
        <p:spPr/>
        <p:txBody>
          <a:bodyPr/>
          <a:lstStyle/>
          <a:p>
            <a:fld id="{924EEBEF-5CBE-4DC0-9DA2-E6BE50BC7779}" type="slidenum">
              <a:rPr lang="en-US" smtClean="0"/>
              <a:pPr/>
              <a:t>27</a:t>
            </a:fld>
            <a:endParaRPr lang="en-US" dirty="0"/>
          </a:p>
        </p:txBody>
      </p:sp>
      <p:sp>
        <p:nvSpPr>
          <p:cNvPr id="6" name="Content Placeholder 2"/>
          <p:cNvSpPr>
            <a:spLocks noGrp="1"/>
          </p:cNvSpPr>
          <p:nvPr>
            <p:ph idx="1"/>
          </p:nvPr>
        </p:nvSpPr>
        <p:spPr>
          <a:xfrm>
            <a:off x="1600200" y="1143000"/>
            <a:ext cx="6934200" cy="5181600"/>
          </a:xfrm>
        </p:spPr>
        <p:txBody>
          <a:bodyPr>
            <a:normAutofit/>
          </a:bodyPr>
          <a:lstStyle/>
          <a:p>
            <a:pPr marL="457200" indent="-457200" algn="just">
              <a:spcBef>
                <a:spcPts val="600"/>
              </a:spcBef>
              <a:spcAft>
                <a:spcPts val="600"/>
              </a:spcAft>
              <a:buFont typeface="Wingdings" pitchFamily="2" charset="2"/>
              <a:buChar char="q"/>
            </a:pPr>
            <a:r>
              <a:rPr lang="en-US" sz="2600" dirty="0" smtClean="0"/>
              <a:t>Section 27:</a:t>
            </a:r>
          </a:p>
          <a:p>
            <a:pPr marL="808038" lvl="1" indent="-407988" algn="just">
              <a:lnSpc>
                <a:spcPct val="150000"/>
              </a:lnSpc>
              <a:spcBef>
                <a:spcPts val="0"/>
              </a:spcBef>
              <a:spcAft>
                <a:spcPts val="600"/>
              </a:spcAft>
            </a:pPr>
            <a:r>
              <a:rPr lang="en-US" sz="2000" dirty="0" smtClean="0"/>
              <a:t>Upto 10% of average turnover for the last 3 years</a:t>
            </a:r>
          </a:p>
          <a:p>
            <a:pPr marL="808038" lvl="1" indent="-407988" algn="just">
              <a:lnSpc>
                <a:spcPct val="150000"/>
              </a:lnSpc>
              <a:spcBef>
                <a:spcPts val="0"/>
              </a:spcBef>
              <a:spcAft>
                <a:spcPts val="600"/>
              </a:spcAft>
            </a:pPr>
            <a:r>
              <a:rPr lang="en-US" sz="2000" dirty="0" smtClean="0"/>
              <a:t>Upto 3 x profit OR 10% turnover (whichever is higher) for each year of cartelization [doctrine of disgorgement]</a:t>
            </a:r>
          </a:p>
          <a:p>
            <a:pPr marL="808038" lvl="1" indent="-407988" algn="just">
              <a:lnSpc>
                <a:spcPct val="150000"/>
              </a:lnSpc>
              <a:spcBef>
                <a:spcPts val="0"/>
              </a:spcBef>
              <a:spcAft>
                <a:spcPts val="600"/>
              </a:spcAft>
            </a:pPr>
            <a:r>
              <a:rPr lang="en-IN" sz="2000" dirty="0" smtClean="0"/>
              <a:t>Total or relevant turnover? </a:t>
            </a:r>
          </a:p>
          <a:p>
            <a:pPr marL="400050" lvl="1" indent="0" algn="just" defTabSz="803275">
              <a:spcBef>
                <a:spcPts val="0"/>
              </a:spcBef>
              <a:spcAft>
                <a:spcPts val="600"/>
              </a:spcAft>
              <a:buNone/>
            </a:pPr>
            <a:r>
              <a:rPr lang="en-IN" sz="2000" dirty="0"/>
              <a:t>	</a:t>
            </a:r>
            <a:r>
              <a:rPr lang="en-IN" sz="2000" dirty="0" smtClean="0"/>
              <a:t>(</a:t>
            </a:r>
            <a:r>
              <a:rPr lang="en-IN" sz="2000" i="1" dirty="0" smtClean="0"/>
              <a:t>Excel Corp.;</a:t>
            </a:r>
            <a:r>
              <a:rPr lang="en-IN" sz="2000" dirty="0" smtClean="0"/>
              <a:t> </a:t>
            </a:r>
            <a:r>
              <a:rPr lang="en-IN" sz="2000" i="1" dirty="0" smtClean="0"/>
              <a:t>United Phosphorous</a:t>
            </a:r>
            <a:r>
              <a:rPr lang="en-IN" sz="2000" dirty="0" smtClean="0"/>
              <a:t> –</a:t>
            </a:r>
            <a:r>
              <a:rPr lang="en-IN" sz="2000" i="1" dirty="0" smtClean="0"/>
              <a:t> </a:t>
            </a:r>
            <a:r>
              <a:rPr lang="en-IN" sz="2000" dirty="0" smtClean="0"/>
              <a:t>Compat) </a:t>
            </a:r>
            <a:endParaRPr lang="en-IN" sz="2000" dirty="0"/>
          </a:p>
          <a:p>
            <a:pPr marL="361950" indent="-361950" algn="just">
              <a:spcBef>
                <a:spcPts val="600"/>
              </a:spcBef>
              <a:spcAft>
                <a:spcPts val="600"/>
              </a:spcAft>
              <a:tabLst>
                <a:tab pos="361950" algn="l"/>
                <a:tab pos="441325" algn="l"/>
              </a:tabLst>
            </a:pPr>
            <a:r>
              <a:rPr lang="en-US" sz="2400" dirty="0" smtClean="0"/>
              <a:t>No guidelines on determination of penalty</a:t>
            </a:r>
          </a:p>
          <a:p>
            <a:pPr marL="400050" lvl="1" indent="0" algn="just">
              <a:spcBef>
                <a:spcPts val="600"/>
              </a:spcBef>
              <a:spcAft>
                <a:spcPts val="600"/>
              </a:spcAft>
              <a:buNone/>
            </a:pPr>
            <a:endParaRPr lang="en-IN" sz="20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50260"/>
            <a:ext cx="7162800" cy="864140"/>
          </a:xfrm>
        </p:spPr>
        <p:txBody>
          <a:bodyPr/>
          <a:lstStyle/>
          <a:p>
            <a:r>
              <a:rPr lang="en-US" dirty="0" smtClean="0">
                <a:solidFill>
                  <a:srgbClr val="C00000"/>
                </a:solidFill>
              </a:rPr>
              <a:t>Penalty (2/2)</a:t>
            </a:r>
            <a:endParaRPr lang="en-US" sz="3200" b="1" dirty="0">
              <a:solidFill>
                <a:srgbClr val="C00000"/>
              </a:solidFill>
            </a:endParaRPr>
          </a:p>
        </p:txBody>
      </p:sp>
      <p:sp>
        <p:nvSpPr>
          <p:cNvPr id="4" name="Slide Number Placeholder 3"/>
          <p:cNvSpPr>
            <a:spLocks noGrp="1"/>
          </p:cNvSpPr>
          <p:nvPr>
            <p:ph type="sldNum" sz="quarter" idx="12"/>
          </p:nvPr>
        </p:nvSpPr>
        <p:spPr/>
        <p:txBody>
          <a:bodyPr/>
          <a:lstStyle/>
          <a:p>
            <a:fld id="{924EEBEF-5CBE-4DC0-9DA2-E6BE50BC7779}" type="slidenum">
              <a:rPr lang="en-US" smtClean="0"/>
              <a:pPr/>
              <a:t>28</a:t>
            </a:fld>
            <a:endParaRPr lang="en-US" dirty="0"/>
          </a:p>
        </p:txBody>
      </p:sp>
      <p:sp>
        <p:nvSpPr>
          <p:cNvPr id="6" name="Content Placeholder 2"/>
          <p:cNvSpPr>
            <a:spLocks noGrp="1"/>
          </p:cNvSpPr>
          <p:nvPr>
            <p:ph idx="1"/>
          </p:nvPr>
        </p:nvSpPr>
        <p:spPr>
          <a:xfrm>
            <a:off x="1600200" y="1143000"/>
            <a:ext cx="6934200" cy="5181600"/>
          </a:xfrm>
        </p:spPr>
        <p:txBody>
          <a:bodyPr>
            <a:normAutofit/>
          </a:bodyPr>
          <a:lstStyle/>
          <a:p>
            <a:pPr marL="449263" indent="-449263" algn="just"/>
            <a:r>
              <a:rPr lang="en-US" sz="2600" dirty="0" smtClean="0"/>
              <a:t>Section </a:t>
            </a:r>
            <a:r>
              <a:rPr lang="en-US" sz="2600" dirty="0"/>
              <a:t>48</a:t>
            </a:r>
          </a:p>
          <a:p>
            <a:pPr marL="814388" indent="-373063" algn="just">
              <a:lnSpc>
                <a:spcPct val="150000"/>
              </a:lnSpc>
              <a:buFont typeface="Wingdings" panose="05000000000000000000" pitchFamily="2" charset="2"/>
              <a:buChar char="v"/>
            </a:pPr>
            <a:r>
              <a:rPr lang="en-IN" sz="2000" dirty="0"/>
              <a:t>Penalty on individuals </a:t>
            </a:r>
          </a:p>
          <a:p>
            <a:pPr marL="814388" indent="-373063" algn="just">
              <a:buFont typeface="Wingdings" panose="05000000000000000000" pitchFamily="2" charset="2"/>
              <a:buChar char="v"/>
            </a:pPr>
            <a:r>
              <a:rPr lang="en-IN" sz="2000" i="1" dirty="0"/>
              <a:t>“Shall be proceeded against and punished accordingly” </a:t>
            </a:r>
            <a:r>
              <a:rPr lang="en-IN" sz="2000" dirty="0"/>
              <a:t>– Turnover of individuals?</a:t>
            </a:r>
          </a:p>
          <a:p>
            <a:pPr marL="814388" indent="-373063" algn="just">
              <a:lnSpc>
                <a:spcPct val="150000"/>
              </a:lnSpc>
              <a:buFont typeface="Wingdings" panose="05000000000000000000" pitchFamily="2" charset="2"/>
              <a:buChar char="v"/>
            </a:pPr>
            <a:r>
              <a:rPr lang="en-IN" sz="2000" dirty="0" smtClean="0"/>
              <a:t>Any person found guilty of </a:t>
            </a:r>
            <a:r>
              <a:rPr lang="en-IN" sz="2000" dirty="0"/>
              <a:t>an offence </a:t>
            </a:r>
            <a:r>
              <a:rPr lang="en-IN" sz="2000" dirty="0" smtClean="0"/>
              <a:t>(imprisonment </a:t>
            </a:r>
            <a:r>
              <a:rPr lang="en-IN" sz="2000" dirty="0"/>
              <a:t>or fine &gt; INR </a:t>
            </a:r>
            <a:r>
              <a:rPr lang="en-IN" sz="2000" dirty="0" smtClean="0"/>
              <a:t>1000)</a:t>
            </a:r>
            <a:r>
              <a:rPr lang="en-US" sz="2000" dirty="0" smtClean="0"/>
              <a:t> </a:t>
            </a:r>
            <a:r>
              <a:rPr lang="en-IN" sz="2000" dirty="0" smtClean="0"/>
              <a:t>under the Competition Act - disqualified to be appointed as a director under Schedule </a:t>
            </a:r>
            <a:r>
              <a:rPr lang="en-IN" sz="2000" dirty="0"/>
              <a:t>V of </a:t>
            </a:r>
            <a:r>
              <a:rPr lang="en-IN" sz="2000" dirty="0" smtClean="0"/>
              <a:t>the Companies </a:t>
            </a:r>
            <a:r>
              <a:rPr lang="en-IN" sz="2000" dirty="0"/>
              <a:t>Act, </a:t>
            </a:r>
            <a:r>
              <a:rPr lang="en-IN" sz="2000" dirty="0" smtClean="0"/>
              <a:t>2013</a:t>
            </a:r>
            <a:endParaRPr lang="en-IN" sz="2000" dirty="0" smtClean="0"/>
          </a:p>
        </p:txBody>
      </p:sp>
    </p:spTree>
    <p:extLst>
      <p:ext uri="{BB962C8B-B14F-4D97-AF65-F5344CB8AC3E}">
        <p14:creationId xmlns:p14="http://schemas.microsoft.com/office/powerpoint/2010/main" val="40068686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50260"/>
            <a:ext cx="7162800" cy="864140"/>
          </a:xfrm>
        </p:spPr>
        <p:txBody>
          <a:bodyPr/>
          <a:lstStyle/>
          <a:p>
            <a:r>
              <a:rPr lang="en-US" dirty="0" smtClean="0">
                <a:solidFill>
                  <a:srgbClr val="C00000"/>
                </a:solidFill>
              </a:rPr>
              <a:t>Non - Compliance</a:t>
            </a:r>
            <a:endParaRPr lang="en-US" sz="3200" b="1" dirty="0">
              <a:solidFill>
                <a:srgbClr val="C00000"/>
              </a:solidFill>
            </a:endParaRPr>
          </a:p>
        </p:txBody>
      </p:sp>
      <p:sp>
        <p:nvSpPr>
          <p:cNvPr id="4" name="Slide Number Placeholder 3"/>
          <p:cNvSpPr>
            <a:spLocks noGrp="1"/>
          </p:cNvSpPr>
          <p:nvPr>
            <p:ph type="sldNum" sz="quarter" idx="12"/>
          </p:nvPr>
        </p:nvSpPr>
        <p:spPr/>
        <p:txBody>
          <a:bodyPr/>
          <a:lstStyle/>
          <a:p>
            <a:fld id="{924EEBEF-5CBE-4DC0-9DA2-E6BE50BC7779}" type="slidenum">
              <a:rPr lang="en-US" smtClean="0"/>
              <a:pPr/>
              <a:t>29</a:t>
            </a:fld>
            <a:endParaRPr lang="en-US" dirty="0"/>
          </a:p>
        </p:txBody>
      </p:sp>
      <p:sp>
        <p:nvSpPr>
          <p:cNvPr id="8" name="Content Placeholder 2"/>
          <p:cNvSpPr>
            <a:spLocks noGrp="1"/>
          </p:cNvSpPr>
          <p:nvPr>
            <p:ph idx="1"/>
          </p:nvPr>
        </p:nvSpPr>
        <p:spPr>
          <a:xfrm>
            <a:off x="1600200" y="1219200"/>
            <a:ext cx="7086600" cy="4906963"/>
          </a:xfrm>
        </p:spPr>
        <p:txBody>
          <a:bodyPr>
            <a:normAutofit/>
          </a:bodyPr>
          <a:lstStyle/>
          <a:p>
            <a:pPr marL="457200" indent="-457200" algn="just">
              <a:spcBef>
                <a:spcPts val="600"/>
              </a:spcBef>
              <a:spcAft>
                <a:spcPts val="600"/>
              </a:spcAft>
            </a:pPr>
            <a:r>
              <a:rPr lang="en-IN" sz="2600" dirty="0" smtClean="0"/>
              <a:t>Penalty for non-compliance (S. 42):</a:t>
            </a:r>
            <a:endParaRPr lang="en-IN" sz="2600" dirty="0"/>
          </a:p>
          <a:p>
            <a:pPr marL="895350" indent="-447675" algn="just">
              <a:spcBef>
                <a:spcPts val="600"/>
              </a:spcBef>
              <a:spcAft>
                <a:spcPts val="600"/>
              </a:spcAft>
              <a:buFont typeface="Wingdings" panose="05000000000000000000" pitchFamily="2" charset="2"/>
              <a:buChar char="v"/>
            </a:pPr>
            <a:r>
              <a:rPr lang="en-IN" sz="2000" dirty="0" smtClean="0"/>
              <a:t>Fine up to INR 1 lakh </a:t>
            </a:r>
            <a:r>
              <a:rPr lang="en-IN" sz="2000" dirty="0"/>
              <a:t>for each day </a:t>
            </a:r>
            <a:r>
              <a:rPr lang="en-IN" sz="2000" dirty="0" smtClean="0"/>
              <a:t>of non-compliance (maximum </a:t>
            </a:r>
            <a:r>
              <a:rPr lang="en-IN" sz="2000" dirty="0"/>
              <a:t>of </a:t>
            </a:r>
            <a:r>
              <a:rPr lang="en-IN" sz="2000" dirty="0" smtClean="0"/>
              <a:t>INR 10 crores)</a:t>
            </a:r>
            <a:endParaRPr lang="en-IN" sz="2000" dirty="0"/>
          </a:p>
          <a:p>
            <a:pPr marL="895350" indent="-447675" algn="just">
              <a:spcBef>
                <a:spcPts val="600"/>
              </a:spcBef>
              <a:spcAft>
                <a:spcPts val="600"/>
              </a:spcAft>
              <a:buFont typeface="Wingdings" panose="05000000000000000000" pitchFamily="2" charset="2"/>
              <a:buChar char="v"/>
            </a:pPr>
            <a:r>
              <a:rPr lang="en-IN" sz="2000" dirty="0" smtClean="0"/>
              <a:t>Failure to pay above stated fine: </a:t>
            </a:r>
          </a:p>
          <a:p>
            <a:pPr marL="1254125" indent="-358775" algn="just">
              <a:spcBef>
                <a:spcPts val="600"/>
              </a:spcBef>
              <a:spcAft>
                <a:spcPts val="600"/>
              </a:spcAft>
              <a:buFont typeface="Wingdings" panose="05000000000000000000" pitchFamily="2" charset="2"/>
              <a:buChar char="Ø"/>
            </a:pPr>
            <a:r>
              <a:rPr lang="en-IN" sz="2000" dirty="0"/>
              <a:t>I</a:t>
            </a:r>
            <a:r>
              <a:rPr lang="en-IN" sz="2000" dirty="0" smtClean="0"/>
              <a:t>mprisonment up </a:t>
            </a:r>
            <a:r>
              <a:rPr lang="en-IN" sz="2000" dirty="0"/>
              <a:t>to 3</a:t>
            </a:r>
            <a:r>
              <a:rPr lang="en-IN" sz="2000" dirty="0" smtClean="0"/>
              <a:t> </a:t>
            </a:r>
            <a:r>
              <a:rPr lang="en-IN" sz="2000" dirty="0"/>
              <a:t>years, </a:t>
            </a:r>
            <a:r>
              <a:rPr lang="en-IN" sz="2000" i="1" dirty="0"/>
              <a:t>or</a:t>
            </a:r>
            <a:r>
              <a:rPr lang="en-IN" sz="2000" dirty="0"/>
              <a:t> </a:t>
            </a:r>
            <a:endParaRPr lang="en-IN" sz="2000" dirty="0" smtClean="0"/>
          </a:p>
          <a:p>
            <a:pPr marL="1254125" indent="-358775" algn="just">
              <a:spcBef>
                <a:spcPts val="600"/>
              </a:spcBef>
              <a:spcAft>
                <a:spcPts val="600"/>
              </a:spcAft>
              <a:buFont typeface="Wingdings" panose="05000000000000000000" pitchFamily="2" charset="2"/>
              <a:buChar char="Ø"/>
            </a:pPr>
            <a:r>
              <a:rPr lang="en-IN" sz="2000" dirty="0" smtClean="0"/>
              <a:t>penalty up to INR 25 crores, </a:t>
            </a:r>
            <a:r>
              <a:rPr lang="en-IN" sz="2000" i="1" dirty="0" smtClean="0"/>
              <a:t>or</a:t>
            </a:r>
            <a:r>
              <a:rPr lang="en-IN" sz="2000" dirty="0" smtClean="0"/>
              <a:t> </a:t>
            </a:r>
          </a:p>
          <a:p>
            <a:pPr marL="1254125" indent="-358775" algn="just">
              <a:spcBef>
                <a:spcPts val="600"/>
              </a:spcBef>
              <a:spcAft>
                <a:spcPts val="600"/>
              </a:spcAft>
              <a:buFont typeface="Wingdings" panose="05000000000000000000" pitchFamily="2" charset="2"/>
              <a:buChar char="Ø"/>
            </a:pPr>
            <a:r>
              <a:rPr lang="en-IN" sz="2000" dirty="0" smtClean="0"/>
              <a:t>both </a:t>
            </a:r>
          </a:p>
          <a:p>
            <a:pPr marL="895350" indent="0" algn="just">
              <a:spcBef>
                <a:spcPts val="600"/>
              </a:spcBef>
              <a:spcAft>
                <a:spcPts val="600"/>
              </a:spcAft>
              <a:buNone/>
            </a:pPr>
            <a:r>
              <a:rPr lang="en-IN" sz="2000" dirty="0" smtClean="0"/>
              <a:t>as </a:t>
            </a:r>
            <a:r>
              <a:rPr lang="en-IN" sz="2000" dirty="0"/>
              <a:t>the Chief Metropolitan Magistrate, Delhi, may deem </a:t>
            </a:r>
            <a:r>
              <a:rPr lang="en-IN" sz="2000" dirty="0" smtClean="0"/>
              <a:t>fit.</a:t>
            </a:r>
            <a:endParaRPr lang="en-IN" sz="2000" dirty="0"/>
          </a:p>
          <a:p>
            <a:pPr marL="0" indent="0" algn="just">
              <a:spcBef>
                <a:spcPts val="600"/>
              </a:spcBef>
              <a:spcAft>
                <a:spcPts val="600"/>
              </a:spcAft>
              <a:buNone/>
            </a:pPr>
            <a:endParaRPr lang="en-US" sz="2400" dirty="0"/>
          </a:p>
        </p:txBody>
      </p:sp>
    </p:spTree>
    <p:extLst>
      <p:ext uri="{BB962C8B-B14F-4D97-AF65-F5344CB8AC3E}">
        <p14:creationId xmlns:p14="http://schemas.microsoft.com/office/powerpoint/2010/main" val="31879087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5"/>
          <p:cNvSpPr>
            <a:spLocks noChangeArrowheads="1"/>
          </p:cNvSpPr>
          <p:nvPr/>
        </p:nvSpPr>
        <p:spPr bwMode="auto">
          <a:xfrm>
            <a:off x="0" y="0"/>
            <a:ext cx="1143000" cy="6858000"/>
          </a:xfrm>
          <a:prstGeom prst="rect">
            <a:avLst/>
          </a:prstGeom>
          <a:solidFill>
            <a:srgbClr val="CC0000"/>
          </a:solidFill>
          <a:ln w="9525">
            <a:solidFill>
              <a:srgbClr val="CC0000"/>
            </a:solidFill>
            <a:miter lim="800000"/>
            <a:headEnd/>
            <a:tailEnd/>
          </a:ln>
        </p:spPr>
        <p:txBody>
          <a:bodyPr wrap="none" anchor="ctr"/>
          <a:lstStyle/>
          <a:p>
            <a:endParaRPr lang="en-US" dirty="0"/>
          </a:p>
        </p:txBody>
      </p:sp>
      <p:sp>
        <p:nvSpPr>
          <p:cNvPr id="2051" name="Rectangle 7"/>
          <p:cNvSpPr>
            <a:spLocks noChangeArrowheads="1"/>
          </p:cNvSpPr>
          <p:nvPr/>
        </p:nvSpPr>
        <p:spPr bwMode="auto">
          <a:xfrm>
            <a:off x="1143000" y="0"/>
            <a:ext cx="8001000" cy="838200"/>
          </a:xfrm>
          <a:prstGeom prst="rect">
            <a:avLst/>
          </a:prstGeom>
          <a:solidFill>
            <a:srgbClr val="C5CCC0"/>
          </a:solidFill>
          <a:ln w="9525">
            <a:solidFill>
              <a:srgbClr val="000000"/>
            </a:solidFill>
            <a:miter lim="800000"/>
            <a:headEnd/>
            <a:tailEnd/>
          </a:ln>
        </p:spPr>
        <p:txBody>
          <a:bodyPr wrap="none" anchor="ctr"/>
          <a:lstStyle/>
          <a:p>
            <a:pPr algn="ctr"/>
            <a:endParaRPr lang="en-US" sz="3600" dirty="0"/>
          </a:p>
        </p:txBody>
      </p:sp>
      <p:sp>
        <p:nvSpPr>
          <p:cNvPr id="2052" name="Rectangle 8"/>
          <p:cNvSpPr>
            <a:spLocks noGrp="1" noChangeArrowheads="1"/>
          </p:cNvSpPr>
          <p:nvPr>
            <p:ph type="subTitle" idx="4294967295"/>
          </p:nvPr>
        </p:nvSpPr>
        <p:spPr>
          <a:xfrm>
            <a:off x="1143000" y="1676400"/>
            <a:ext cx="7848600" cy="2895600"/>
          </a:xfrm>
          <a:noFill/>
        </p:spPr>
        <p:txBody>
          <a:bodyPr/>
          <a:lstStyle/>
          <a:p>
            <a:pPr marL="0" indent="0" algn="ctr">
              <a:lnSpc>
                <a:spcPct val="80000"/>
              </a:lnSpc>
              <a:buFont typeface="Wingdings" pitchFamily="2" charset="2"/>
              <a:buNone/>
            </a:pPr>
            <a:endParaRPr lang="en-US" sz="1600" b="1" dirty="0" smtClean="0"/>
          </a:p>
          <a:p>
            <a:pPr marL="0" indent="0" algn="ctr">
              <a:lnSpc>
                <a:spcPct val="80000"/>
              </a:lnSpc>
              <a:buFont typeface="Wingdings" pitchFamily="2" charset="2"/>
              <a:buNone/>
            </a:pPr>
            <a:endParaRPr lang="en-US" sz="1600" b="1" dirty="0" smtClean="0"/>
          </a:p>
          <a:p>
            <a:pPr marL="0" indent="0" algn="ctr">
              <a:lnSpc>
                <a:spcPct val="80000"/>
              </a:lnSpc>
              <a:buFont typeface="Wingdings" pitchFamily="2" charset="2"/>
              <a:buNone/>
            </a:pPr>
            <a:endParaRPr lang="en-US" sz="1600" b="1" dirty="0" smtClean="0">
              <a:solidFill>
                <a:srgbClr val="C00000"/>
              </a:solidFill>
            </a:endParaRPr>
          </a:p>
          <a:p>
            <a:pPr marL="0" indent="0" algn="ctr">
              <a:lnSpc>
                <a:spcPct val="80000"/>
              </a:lnSpc>
              <a:buFont typeface="Wingdings" pitchFamily="2" charset="2"/>
              <a:buNone/>
            </a:pPr>
            <a:endParaRPr lang="en-US" sz="4400" b="1" dirty="0" smtClean="0">
              <a:solidFill>
                <a:srgbClr val="C00000"/>
              </a:solidFill>
            </a:endParaRPr>
          </a:p>
          <a:p>
            <a:pPr marL="0" indent="0" algn="ctr">
              <a:lnSpc>
                <a:spcPct val="80000"/>
              </a:lnSpc>
              <a:buFont typeface="Wingdings" pitchFamily="2" charset="2"/>
              <a:buNone/>
            </a:pPr>
            <a:r>
              <a:rPr lang="en-US" sz="4400" b="1" dirty="0" smtClean="0">
                <a:solidFill>
                  <a:srgbClr val="C00000"/>
                </a:solidFill>
              </a:rPr>
              <a:t>Session 1: Anti-competitive Agreements </a:t>
            </a:r>
          </a:p>
          <a:p>
            <a:pPr marL="0" indent="0" algn="ctr">
              <a:lnSpc>
                <a:spcPct val="80000"/>
              </a:lnSpc>
              <a:buFont typeface="Wingdings" pitchFamily="2" charset="2"/>
              <a:buNone/>
            </a:pPr>
            <a:endParaRPr lang="en-US" sz="2000" b="1" dirty="0" smtClean="0">
              <a:solidFill>
                <a:srgbClr val="A50021"/>
              </a:solidFill>
            </a:endParaRPr>
          </a:p>
          <a:p>
            <a:pPr marL="0" indent="0" algn="ctr">
              <a:lnSpc>
                <a:spcPct val="80000"/>
              </a:lnSpc>
              <a:buFont typeface="Wingdings" pitchFamily="2" charset="2"/>
              <a:buNone/>
            </a:pPr>
            <a:endParaRPr lang="en-US" sz="1600" b="1" dirty="0" smtClean="0"/>
          </a:p>
          <a:p>
            <a:pPr marL="0" indent="0" algn="ctr">
              <a:lnSpc>
                <a:spcPct val="80000"/>
              </a:lnSpc>
              <a:buFont typeface="Wingdings" pitchFamily="2" charset="2"/>
              <a:buNone/>
            </a:pPr>
            <a:endParaRPr lang="en-US" sz="1600" b="1" dirty="0" smtClean="0"/>
          </a:p>
          <a:p>
            <a:pPr marL="0" indent="0" algn="ctr">
              <a:lnSpc>
                <a:spcPct val="80000"/>
              </a:lnSpc>
              <a:buFont typeface="Wingdings" pitchFamily="2" charset="2"/>
              <a:buNone/>
            </a:pPr>
            <a:endParaRPr lang="en-US" sz="1600" b="1" dirty="0" smtClean="0"/>
          </a:p>
          <a:p>
            <a:pPr marL="0" indent="0" algn="ctr">
              <a:lnSpc>
                <a:spcPct val="80000"/>
              </a:lnSpc>
              <a:buFont typeface="Wingdings" pitchFamily="2" charset="2"/>
              <a:buNone/>
            </a:pPr>
            <a:endParaRPr lang="en-US" sz="1600" b="1" dirty="0" smtClean="0"/>
          </a:p>
        </p:txBody>
      </p:sp>
      <p:sp>
        <p:nvSpPr>
          <p:cNvPr id="2053" name="Rectangle 10"/>
          <p:cNvSpPr>
            <a:spLocks noChangeArrowheads="1"/>
          </p:cNvSpPr>
          <p:nvPr/>
        </p:nvSpPr>
        <p:spPr bwMode="auto">
          <a:xfrm>
            <a:off x="0" y="838200"/>
            <a:ext cx="9144000" cy="533400"/>
          </a:xfrm>
          <a:prstGeom prst="rect">
            <a:avLst/>
          </a:prstGeom>
          <a:solidFill>
            <a:schemeClr val="tx2"/>
          </a:solidFill>
          <a:ln w="9525">
            <a:solidFill>
              <a:schemeClr val="tx1"/>
            </a:solidFill>
            <a:miter lim="800000"/>
            <a:headEnd/>
            <a:tailEnd/>
          </a:ln>
        </p:spPr>
        <p:txBody>
          <a:bodyPr wrap="none" anchor="ctr"/>
          <a:lstStyle/>
          <a:p>
            <a:endParaRPr lang="en-US" dirty="0"/>
          </a:p>
        </p:txBody>
      </p:sp>
      <p:sp>
        <p:nvSpPr>
          <p:cNvPr id="9" name="Slide Number Placeholder 8"/>
          <p:cNvSpPr>
            <a:spLocks noGrp="1"/>
          </p:cNvSpPr>
          <p:nvPr>
            <p:ph type="sldNum" sz="quarter" idx="12"/>
          </p:nvPr>
        </p:nvSpPr>
        <p:spPr/>
        <p:txBody>
          <a:bodyPr/>
          <a:lstStyle/>
          <a:p>
            <a:fld id="{860086CE-BE9E-41F2-A012-B0E48D3A5B22}" type="slidenum">
              <a:rPr lang="en-US" smtClean="0"/>
              <a:pPr/>
              <a:t>3</a:t>
            </a:fld>
            <a:endParaRPr lang="en-US" dirty="0"/>
          </a:p>
        </p:txBody>
      </p:sp>
      <p:pic>
        <p:nvPicPr>
          <p:cNvPr id="10" name="Picture 7" descr="C:\My Matters\JSA Logo\logo - only jsa - high r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288"/>
            <a:ext cx="1143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307628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50260"/>
            <a:ext cx="7162800" cy="864140"/>
          </a:xfrm>
        </p:spPr>
        <p:txBody>
          <a:bodyPr/>
          <a:lstStyle/>
          <a:p>
            <a:r>
              <a:rPr lang="en-US" dirty="0" smtClean="0">
                <a:solidFill>
                  <a:srgbClr val="C00000"/>
                </a:solidFill>
              </a:rPr>
              <a:t>Remedies</a:t>
            </a:r>
            <a:endParaRPr lang="en-US" sz="3200" b="1" dirty="0">
              <a:solidFill>
                <a:srgbClr val="C00000"/>
              </a:solidFill>
            </a:endParaRPr>
          </a:p>
        </p:txBody>
      </p:sp>
      <p:sp>
        <p:nvSpPr>
          <p:cNvPr id="3" name="Content Placeholder 2"/>
          <p:cNvSpPr>
            <a:spLocks noGrp="1"/>
          </p:cNvSpPr>
          <p:nvPr>
            <p:ph idx="1"/>
          </p:nvPr>
        </p:nvSpPr>
        <p:spPr>
          <a:xfrm>
            <a:off x="1524000" y="1219200"/>
            <a:ext cx="7162800" cy="5105400"/>
          </a:xfrm>
        </p:spPr>
        <p:txBody>
          <a:bodyPr>
            <a:normAutofit lnSpcReduction="10000"/>
          </a:bodyPr>
          <a:lstStyle/>
          <a:p>
            <a:pPr algn="just">
              <a:spcBef>
                <a:spcPts val="600"/>
              </a:spcBef>
              <a:spcAft>
                <a:spcPts val="600"/>
              </a:spcAft>
            </a:pPr>
            <a:r>
              <a:rPr lang="en-US" sz="2400" dirty="0" smtClean="0"/>
              <a:t>Remedies</a:t>
            </a:r>
            <a:endParaRPr lang="en-US" sz="2600" dirty="0"/>
          </a:p>
          <a:p>
            <a:pPr marL="808038" lvl="1" indent="-407988" algn="just">
              <a:spcBef>
                <a:spcPts val="0"/>
              </a:spcBef>
              <a:spcAft>
                <a:spcPts val="600"/>
              </a:spcAft>
            </a:pPr>
            <a:r>
              <a:rPr lang="en-IN" sz="2000" dirty="0"/>
              <a:t>Cease and desist</a:t>
            </a:r>
          </a:p>
          <a:p>
            <a:pPr marL="808038" lvl="1" indent="-407988" algn="just">
              <a:spcBef>
                <a:spcPts val="0"/>
              </a:spcBef>
              <a:spcAft>
                <a:spcPts val="600"/>
              </a:spcAft>
            </a:pPr>
            <a:r>
              <a:rPr lang="en-IN" sz="2000" dirty="0"/>
              <a:t>Structural remedies (Divestiture)</a:t>
            </a:r>
          </a:p>
          <a:p>
            <a:pPr marL="808038" lvl="1" indent="-407988" algn="just">
              <a:spcBef>
                <a:spcPts val="0"/>
              </a:spcBef>
              <a:spcAft>
                <a:spcPts val="600"/>
              </a:spcAft>
            </a:pPr>
            <a:r>
              <a:rPr lang="en-IN" sz="2000" dirty="0"/>
              <a:t>Behavioural remedies (Licensing) </a:t>
            </a:r>
          </a:p>
          <a:p>
            <a:pPr marL="808038" lvl="1" indent="-407988" algn="just">
              <a:spcBef>
                <a:spcPts val="0"/>
              </a:spcBef>
              <a:spcAft>
                <a:spcPts val="600"/>
              </a:spcAft>
            </a:pPr>
            <a:r>
              <a:rPr lang="en-IN" sz="2000" dirty="0"/>
              <a:t>Compliance Programmes</a:t>
            </a:r>
            <a:endParaRPr lang="en-US" sz="2000" dirty="0"/>
          </a:p>
          <a:p>
            <a:pPr marL="361950" indent="-361950" algn="just">
              <a:spcBef>
                <a:spcPts val="600"/>
              </a:spcBef>
              <a:spcAft>
                <a:spcPts val="600"/>
              </a:spcAft>
              <a:tabLst>
                <a:tab pos="358775" algn="l"/>
              </a:tabLst>
            </a:pPr>
            <a:r>
              <a:rPr lang="en-US" sz="2400" dirty="0" smtClean="0"/>
              <a:t>Competition authority cannot direct an enterprise to deal with a competitor </a:t>
            </a:r>
          </a:p>
          <a:p>
            <a:pPr marL="709613" algn="just">
              <a:spcBef>
                <a:spcPts val="600"/>
              </a:spcBef>
              <a:spcAft>
                <a:spcPts val="600"/>
              </a:spcAft>
              <a:buFont typeface="Wingdings" panose="05000000000000000000" pitchFamily="2" charset="2"/>
              <a:buChar char="v"/>
              <a:tabLst>
                <a:tab pos="358775" algn="l"/>
              </a:tabLst>
            </a:pPr>
            <a:r>
              <a:rPr lang="en-US" sz="2000" i="1" dirty="0" smtClean="0"/>
              <a:t>“a trader or manufacturer engaged in an entirely private business, is free to exercise his own independent discretion as to the parties with whom he will deal” </a:t>
            </a:r>
            <a:r>
              <a:rPr lang="en-US" sz="2000" dirty="0" smtClean="0"/>
              <a:t>[</a:t>
            </a:r>
            <a:r>
              <a:rPr lang="en-US" sz="2000" i="1" dirty="0" smtClean="0"/>
              <a:t>United States v Colgate &amp; Co. 39 </a:t>
            </a:r>
            <a:r>
              <a:rPr lang="en-US" sz="2000" i="1" dirty="0" err="1" smtClean="0"/>
              <a:t>S.Ct</a:t>
            </a:r>
            <a:r>
              <a:rPr lang="en-US" sz="2000" i="1" dirty="0" smtClean="0"/>
              <a:t> 465</a:t>
            </a:r>
            <a:r>
              <a:rPr lang="en-US" sz="2000" i="1" dirty="0"/>
              <a:t> </a:t>
            </a:r>
            <a:r>
              <a:rPr lang="en-US" sz="2000" i="1" dirty="0" smtClean="0"/>
              <a:t>(1919</a:t>
            </a:r>
            <a:r>
              <a:rPr lang="en-US" sz="2000" i="1" dirty="0" smtClean="0"/>
              <a:t>)]</a:t>
            </a:r>
          </a:p>
          <a:p>
            <a:pPr marL="709613" algn="just">
              <a:spcBef>
                <a:spcPts val="600"/>
              </a:spcBef>
              <a:spcAft>
                <a:spcPts val="600"/>
              </a:spcAft>
              <a:buFont typeface="Wingdings" panose="05000000000000000000" pitchFamily="2" charset="2"/>
              <a:buChar char="v"/>
              <a:tabLst>
                <a:tab pos="358775" algn="l"/>
              </a:tabLst>
            </a:pPr>
            <a:r>
              <a:rPr lang="en-US" sz="2000" i="1" dirty="0" smtClean="0"/>
              <a:t>Verizon Communications v. Law Offices of Curtis v </a:t>
            </a:r>
            <a:r>
              <a:rPr lang="en-US" sz="2000" i="1" dirty="0" err="1" smtClean="0"/>
              <a:t>Trinko</a:t>
            </a:r>
            <a:r>
              <a:rPr lang="en-US" sz="2000" i="1" dirty="0" smtClean="0"/>
              <a:t> LLP [540 US 398 (2004)]</a:t>
            </a:r>
            <a:endParaRPr lang="en-US" sz="2000" i="1" dirty="0"/>
          </a:p>
          <a:p>
            <a:pPr marL="0" indent="0" algn="just">
              <a:spcBef>
                <a:spcPts val="600"/>
              </a:spcBef>
              <a:spcAft>
                <a:spcPts val="600"/>
              </a:spcAft>
              <a:buNone/>
              <a:tabLst>
                <a:tab pos="358775" algn="l"/>
              </a:tabLst>
            </a:pPr>
            <a:endParaRPr lang="en-US" sz="2400" dirty="0" smtClean="0"/>
          </a:p>
        </p:txBody>
      </p:sp>
      <p:sp>
        <p:nvSpPr>
          <p:cNvPr id="4" name="Slide Number Placeholder 3"/>
          <p:cNvSpPr>
            <a:spLocks noGrp="1"/>
          </p:cNvSpPr>
          <p:nvPr>
            <p:ph type="sldNum" sz="quarter" idx="12"/>
          </p:nvPr>
        </p:nvSpPr>
        <p:spPr/>
        <p:txBody>
          <a:bodyPr/>
          <a:lstStyle/>
          <a:p>
            <a:fld id="{924EEBEF-5CBE-4DC0-9DA2-E6BE50BC7779}" type="slidenum">
              <a:rPr lang="en-US" smtClean="0"/>
              <a:pPr/>
              <a:t>30</a:t>
            </a:fld>
            <a:endParaRPr lang="en-US" dirty="0"/>
          </a:p>
        </p:txBody>
      </p:sp>
    </p:spTree>
    <p:extLst>
      <p:ext uri="{BB962C8B-B14F-4D97-AF65-F5344CB8AC3E}">
        <p14:creationId xmlns:p14="http://schemas.microsoft.com/office/powerpoint/2010/main" val="12860610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5"/>
          <p:cNvSpPr>
            <a:spLocks noChangeArrowheads="1"/>
          </p:cNvSpPr>
          <p:nvPr/>
        </p:nvSpPr>
        <p:spPr bwMode="auto">
          <a:xfrm>
            <a:off x="0" y="0"/>
            <a:ext cx="1143000" cy="6858000"/>
          </a:xfrm>
          <a:prstGeom prst="rect">
            <a:avLst/>
          </a:prstGeom>
          <a:solidFill>
            <a:srgbClr val="CC0000"/>
          </a:solidFill>
          <a:ln w="9525">
            <a:solidFill>
              <a:srgbClr val="CC0000"/>
            </a:solidFill>
            <a:miter lim="800000"/>
            <a:headEnd/>
            <a:tailEnd/>
          </a:ln>
        </p:spPr>
        <p:txBody>
          <a:bodyPr wrap="none" anchor="ctr"/>
          <a:lstStyle/>
          <a:p>
            <a:endParaRPr lang="en-US" dirty="0"/>
          </a:p>
        </p:txBody>
      </p:sp>
      <p:sp>
        <p:nvSpPr>
          <p:cNvPr id="2051" name="Rectangle 7"/>
          <p:cNvSpPr>
            <a:spLocks noChangeArrowheads="1"/>
          </p:cNvSpPr>
          <p:nvPr/>
        </p:nvSpPr>
        <p:spPr bwMode="auto">
          <a:xfrm>
            <a:off x="1143000" y="0"/>
            <a:ext cx="8001000" cy="838200"/>
          </a:xfrm>
          <a:prstGeom prst="rect">
            <a:avLst/>
          </a:prstGeom>
          <a:solidFill>
            <a:srgbClr val="C5CCC0"/>
          </a:solidFill>
          <a:ln w="9525">
            <a:solidFill>
              <a:srgbClr val="000000"/>
            </a:solidFill>
            <a:miter lim="800000"/>
            <a:headEnd/>
            <a:tailEnd/>
          </a:ln>
        </p:spPr>
        <p:txBody>
          <a:bodyPr wrap="none" anchor="ctr"/>
          <a:lstStyle/>
          <a:p>
            <a:pPr algn="ctr"/>
            <a:endParaRPr lang="en-US" sz="3600" dirty="0"/>
          </a:p>
        </p:txBody>
      </p:sp>
      <p:sp>
        <p:nvSpPr>
          <p:cNvPr id="2052" name="Rectangle 8"/>
          <p:cNvSpPr>
            <a:spLocks noGrp="1" noChangeArrowheads="1"/>
          </p:cNvSpPr>
          <p:nvPr>
            <p:ph type="subTitle" idx="4294967295"/>
          </p:nvPr>
        </p:nvSpPr>
        <p:spPr>
          <a:xfrm>
            <a:off x="1143000" y="1676400"/>
            <a:ext cx="7848600" cy="2895600"/>
          </a:xfrm>
          <a:noFill/>
        </p:spPr>
        <p:txBody>
          <a:bodyPr/>
          <a:lstStyle/>
          <a:p>
            <a:pPr marL="0" indent="0" algn="ctr">
              <a:lnSpc>
                <a:spcPct val="80000"/>
              </a:lnSpc>
              <a:buFont typeface="Wingdings" pitchFamily="2" charset="2"/>
              <a:buNone/>
            </a:pPr>
            <a:endParaRPr lang="en-US" sz="1600" b="1" dirty="0" smtClean="0"/>
          </a:p>
          <a:p>
            <a:pPr marL="0" indent="0" algn="ctr">
              <a:lnSpc>
                <a:spcPct val="80000"/>
              </a:lnSpc>
              <a:buFont typeface="Wingdings" pitchFamily="2" charset="2"/>
              <a:buNone/>
            </a:pPr>
            <a:endParaRPr lang="en-US" sz="1600" b="1" dirty="0" smtClean="0"/>
          </a:p>
          <a:p>
            <a:pPr marL="0" indent="0" algn="ctr">
              <a:lnSpc>
                <a:spcPct val="80000"/>
              </a:lnSpc>
              <a:buFont typeface="Wingdings" pitchFamily="2" charset="2"/>
              <a:buNone/>
            </a:pPr>
            <a:endParaRPr lang="en-US" sz="1600" b="1" dirty="0" smtClean="0">
              <a:solidFill>
                <a:srgbClr val="C00000"/>
              </a:solidFill>
            </a:endParaRPr>
          </a:p>
          <a:p>
            <a:pPr marL="0" indent="0" algn="ctr">
              <a:lnSpc>
                <a:spcPct val="80000"/>
              </a:lnSpc>
              <a:buFont typeface="Wingdings" pitchFamily="2" charset="2"/>
              <a:buNone/>
            </a:pPr>
            <a:endParaRPr lang="en-US" sz="1600" b="1" dirty="0">
              <a:solidFill>
                <a:srgbClr val="C00000"/>
              </a:solidFill>
            </a:endParaRPr>
          </a:p>
          <a:p>
            <a:pPr marL="0" indent="0" algn="ctr">
              <a:lnSpc>
                <a:spcPct val="80000"/>
              </a:lnSpc>
              <a:buFont typeface="Wingdings" pitchFamily="2" charset="2"/>
              <a:buNone/>
            </a:pPr>
            <a:endParaRPr lang="en-US" sz="1600" b="1" dirty="0" smtClean="0">
              <a:solidFill>
                <a:srgbClr val="C00000"/>
              </a:solidFill>
            </a:endParaRPr>
          </a:p>
          <a:p>
            <a:pPr marL="0" indent="0" algn="ctr">
              <a:lnSpc>
                <a:spcPct val="80000"/>
              </a:lnSpc>
              <a:buFont typeface="Wingdings" pitchFamily="2" charset="2"/>
              <a:buNone/>
            </a:pPr>
            <a:r>
              <a:rPr lang="en-US" sz="4400" b="1" dirty="0" smtClean="0">
                <a:solidFill>
                  <a:srgbClr val="C00000"/>
                </a:solidFill>
              </a:rPr>
              <a:t>Session 3: Merger Control</a:t>
            </a:r>
          </a:p>
          <a:p>
            <a:pPr marL="0" indent="0" algn="ctr">
              <a:lnSpc>
                <a:spcPct val="80000"/>
              </a:lnSpc>
              <a:buFont typeface="Wingdings" pitchFamily="2" charset="2"/>
              <a:buNone/>
            </a:pPr>
            <a:endParaRPr lang="en-US" sz="2000" b="1" dirty="0" smtClean="0">
              <a:solidFill>
                <a:srgbClr val="A50021"/>
              </a:solidFill>
            </a:endParaRPr>
          </a:p>
          <a:p>
            <a:pPr marL="0" indent="0" algn="ctr">
              <a:lnSpc>
                <a:spcPct val="80000"/>
              </a:lnSpc>
              <a:buFont typeface="Wingdings" pitchFamily="2" charset="2"/>
              <a:buNone/>
            </a:pPr>
            <a:endParaRPr lang="en-US" sz="1600" b="1" dirty="0" smtClean="0"/>
          </a:p>
          <a:p>
            <a:pPr marL="0" indent="0" algn="ctr">
              <a:lnSpc>
                <a:spcPct val="80000"/>
              </a:lnSpc>
              <a:buFont typeface="Wingdings" pitchFamily="2" charset="2"/>
              <a:buNone/>
            </a:pPr>
            <a:endParaRPr lang="en-US" sz="1600" b="1" dirty="0" smtClean="0"/>
          </a:p>
          <a:p>
            <a:pPr marL="0" indent="0" algn="ctr">
              <a:lnSpc>
                <a:spcPct val="80000"/>
              </a:lnSpc>
              <a:buFont typeface="Wingdings" pitchFamily="2" charset="2"/>
              <a:buNone/>
            </a:pPr>
            <a:endParaRPr lang="en-US" sz="1600" b="1" dirty="0" smtClean="0"/>
          </a:p>
          <a:p>
            <a:pPr marL="0" indent="0" algn="ctr">
              <a:lnSpc>
                <a:spcPct val="80000"/>
              </a:lnSpc>
              <a:buFont typeface="Wingdings" pitchFamily="2" charset="2"/>
              <a:buNone/>
            </a:pPr>
            <a:endParaRPr lang="en-US" sz="1600" b="1" dirty="0" smtClean="0"/>
          </a:p>
        </p:txBody>
      </p:sp>
      <p:sp>
        <p:nvSpPr>
          <p:cNvPr id="2053" name="Rectangle 10"/>
          <p:cNvSpPr>
            <a:spLocks noChangeArrowheads="1"/>
          </p:cNvSpPr>
          <p:nvPr/>
        </p:nvSpPr>
        <p:spPr bwMode="auto">
          <a:xfrm>
            <a:off x="0" y="838200"/>
            <a:ext cx="9144000" cy="533400"/>
          </a:xfrm>
          <a:prstGeom prst="rect">
            <a:avLst/>
          </a:prstGeom>
          <a:solidFill>
            <a:schemeClr val="tx2"/>
          </a:solidFill>
          <a:ln w="9525">
            <a:solidFill>
              <a:schemeClr val="tx1"/>
            </a:solidFill>
            <a:miter lim="800000"/>
            <a:headEnd/>
            <a:tailEnd/>
          </a:ln>
        </p:spPr>
        <p:txBody>
          <a:bodyPr wrap="none" anchor="ctr"/>
          <a:lstStyle/>
          <a:p>
            <a:endParaRPr lang="en-US" dirty="0"/>
          </a:p>
        </p:txBody>
      </p:sp>
      <p:sp>
        <p:nvSpPr>
          <p:cNvPr id="9" name="Slide Number Placeholder 8"/>
          <p:cNvSpPr>
            <a:spLocks noGrp="1"/>
          </p:cNvSpPr>
          <p:nvPr>
            <p:ph type="sldNum" sz="quarter" idx="12"/>
          </p:nvPr>
        </p:nvSpPr>
        <p:spPr/>
        <p:txBody>
          <a:bodyPr/>
          <a:lstStyle/>
          <a:p>
            <a:fld id="{860086CE-BE9E-41F2-A012-B0E48D3A5B22}" type="slidenum">
              <a:rPr lang="en-US" smtClean="0"/>
              <a:pPr/>
              <a:t>31</a:t>
            </a:fld>
            <a:endParaRPr lang="en-US" dirty="0"/>
          </a:p>
        </p:txBody>
      </p:sp>
      <p:pic>
        <p:nvPicPr>
          <p:cNvPr id="10" name="Picture 7" descr="C:\My Matters\JSA Logo\logo - only jsa - high r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288"/>
            <a:ext cx="1143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335549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DE8108C-A0F3-4B8B-A5A6-B20866D2ECC0}" type="slidenum">
              <a:rPr lang="en-US"/>
              <a:pPr/>
              <a:t>32</a:t>
            </a:fld>
            <a:endParaRPr lang="en-US" dirty="0"/>
          </a:p>
        </p:txBody>
      </p:sp>
      <p:sp>
        <p:nvSpPr>
          <p:cNvPr id="76802" name="Rectangle 2"/>
          <p:cNvSpPr>
            <a:spLocks noGrp="1" noChangeArrowheads="1"/>
          </p:cNvSpPr>
          <p:nvPr>
            <p:ph type="title"/>
          </p:nvPr>
        </p:nvSpPr>
        <p:spPr>
          <a:xfrm>
            <a:off x="1524000" y="76200"/>
            <a:ext cx="7086600" cy="838200"/>
          </a:xfrm>
        </p:spPr>
        <p:txBody>
          <a:bodyPr/>
          <a:lstStyle/>
          <a:p>
            <a:r>
              <a:rPr lang="en-US" sz="3200" b="1" dirty="0" smtClean="0">
                <a:solidFill>
                  <a:srgbClr val="C00000"/>
                </a:solidFill>
              </a:rPr>
              <a:t>Section 5: Combinations (1/2)</a:t>
            </a:r>
            <a:endParaRPr lang="en-US" sz="3200" b="1" dirty="0">
              <a:solidFill>
                <a:srgbClr val="C00000"/>
              </a:solidFill>
            </a:endParaRPr>
          </a:p>
        </p:txBody>
      </p:sp>
      <p:sp>
        <p:nvSpPr>
          <p:cNvPr id="7" name="Rectangle 3"/>
          <p:cNvSpPr>
            <a:spLocks noGrp="1" noChangeArrowheads="1"/>
          </p:cNvSpPr>
          <p:nvPr>
            <p:ph idx="1"/>
          </p:nvPr>
        </p:nvSpPr>
        <p:spPr>
          <a:xfrm>
            <a:off x="1524000" y="1600200"/>
            <a:ext cx="7162800" cy="4525963"/>
          </a:xfrm>
        </p:spPr>
        <p:txBody>
          <a:bodyPr/>
          <a:lstStyle/>
          <a:p>
            <a:pPr marL="457200" indent="-457200" algn="just">
              <a:spcBef>
                <a:spcPts val="600"/>
              </a:spcBef>
              <a:spcAft>
                <a:spcPts val="600"/>
              </a:spcAft>
              <a:defRPr/>
            </a:pPr>
            <a:r>
              <a:rPr lang="en-US" dirty="0" smtClean="0"/>
              <a:t>Transactions which exceed prescribed thresholds</a:t>
            </a:r>
            <a:endParaRPr lang="en-US" dirty="0"/>
          </a:p>
          <a:p>
            <a:pPr marL="895350" lvl="1" indent="-447675" algn="just">
              <a:spcBef>
                <a:spcPts val="600"/>
              </a:spcBef>
              <a:spcAft>
                <a:spcPts val="600"/>
              </a:spcAft>
              <a:defRPr/>
            </a:pPr>
            <a:r>
              <a:rPr lang="en-US" dirty="0"/>
              <a:t>acquisition of control, shares, voting rights or assets; </a:t>
            </a:r>
          </a:p>
          <a:p>
            <a:pPr marL="895350" lvl="1" indent="-447675" algn="just">
              <a:spcBef>
                <a:spcPts val="600"/>
              </a:spcBef>
              <a:spcAft>
                <a:spcPts val="600"/>
              </a:spcAft>
              <a:defRPr/>
            </a:pPr>
            <a:r>
              <a:rPr lang="en-US" dirty="0"/>
              <a:t>mergers and </a:t>
            </a:r>
            <a:r>
              <a:rPr lang="en-US" dirty="0" smtClean="0"/>
              <a:t>amalgamations</a:t>
            </a:r>
            <a:endParaRPr lang="en-US" dirty="0">
              <a:solidFill>
                <a:srgbClr val="C2070C"/>
              </a:solidFill>
            </a:endParaRPr>
          </a:p>
          <a:p>
            <a:pPr marL="0" indent="0" algn="just">
              <a:spcBef>
                <a:spcPts val="600"/>
              </a:spcBef>
              <a:spcAft>
                <a:spcPts val="600"/>
              </a:spcAft>
              <a:buNone/>
              <a:defRPr/>
            </a:pPr>
            <a:endParaRPr lang="en-US" sz="2400" dirty="0" smtClean="0"/>
          </a:p>
        </p:txBody>
      </p:sp>
    </p:spTree>
    <p:extLst>
      <p:ext uri="{BB962C8B-B14F-4D97-AF65-F5344CB8AC3E}">
        <p14:creationId xmlns:p14="http://schemas.microsoft.com/office/powerpoint/2010/main" val="240549367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DE8108C-A0F3-4B8B-A5A6-B20866D2ECC0}" type="slidenum">
              <a:rPr lang="en-US"/>
              <a:pPr/>
              <a:t>33</a:t>
            </a:fld>
            <a:endParaRPr lang="en-US" dirty="0"/>
          </a:p>
        </p:txBody>
      </p:sp>
      <p:sp>
        <p:nvSpPr>
          <p:cNvPr id="76802" name="Rectangle 2"/>
          <p:cNvSpPr>
            <a:spLocks noGrp="1" noChangeArrowheads="1"/>
          </p:cNvSpPr>
          <p:nvPr>
            <p:ph type="title"/>
          </p:nvPr>
        </p:nvSpPr>
        <p:spPr>
          <a:xfrm>
            <a:off x="1563012" y="76200"/>
            <a:ext cx="7047587" cy="838200"/>
          </a:xfrm>
        </p:spPr>
        <p:txBody>
          <a:bodyPr/>
          <a:lstStyle/>
          <a:p>
            <a:r>
              <a:rPr lang="en-US" dirty="0">
                <a:solidFill>
                  <a:srgbClr val="C00000"/>
                </a:solidFill>
              </a:rPr>
              <a:t>Section 5: </a:t>
            </a:r>
            <a:r>
              <a:rPr lang="en-US" dirty="0" smtClean="0">
                <a:solidFill>
                  <a:srgbClr val="C00000"/>
                </a:solidFill>
              </a:rPr>
              <a:t>Combinations (2/2</a:t>
            </a:r>
            <a:r>
              <a:rPr lang="en-US" dirty="0">
                <a:solidFill>
                  <a:srgbClr val="C00000"/>
                </a:solidFill>
              </a:rPr>
              <a:t>)</a:t>
            </a:r>
          </a:p>
        </p:txBody>
      </p:sp>
      <p:pic>
        <p:nvPicPr>
          <p:cNvPr id="2" name="Picture 1"/>
          <p:cNvPicPr>
            <a:picLocks noChangeAspect="1"/>
          </p:cNvPicPr>
          <p:nvPr/>
        </p:nvPicPr>
        <p:blipFill>
          <a:blip r:embed="rId3"/>
          <a:stretch>
            <a:fillRect/>
          </a:stretch>
        </p:blipFill>
        <p:spPr>
          <a:xfrm>
            <a:off x="1563013" y="1243084"/>
            <a:ext cx="7047587" cy="3664014"/>
          </a:xfrm>
          <a:prstGeom prst="rect">
            <a:avLst/>
          </a:prstGeom>
        </p:spPr>
      </p:pic>
      <p:sp>
        <p:nvSpPr>
          <p:cNvPr id="76803" name="Rectangle 3"/>
          <p:cNvSpPr>
            <a:spLocks noGrp="1" noChangeArrowheads="1"/>
          </p:cNvSpPr>
          <p:nvPr>
            <p:ph type="body" idx="1"/>
          </p:nvPr>
        </p:nvSpPr>
        <p:spPr>
          <a:xfrm>
            <a:off x="1447800" y="1219200"/>
            <a:ext cx="7162800" cy="5029200"/>
          </a:xfrm>
        </p:spPr>
        <p:txBody>
          <a:bodyPr/>
          <a:lstStyle/>
          <a:p>
            <a:pPr marL="0" indent="0" algn="just">
              <a:spcBef>
                <a:spcPts val="600"/>
              </a:spcBef>
              <a:spcAft>
                <a:spcPts val="600"/>
              </a:spcAft>
              <a:buNone/>
              <a:defRPr/>
            </a:pPr>
            <a:endParaRPr lang="en-US" sz="2400" b="1" dirty="0" smtClean="0"/>
          </a:p>
          <a:p>
            <a:pPr marL="0" indent="0" algn="just">
              <a:spcBef>
                <a:spcPts val="600"/>
              </a:spcBef>
              <a:spcAft>
                <a:spcPts val="600"/>
              </a:spcAft>
              <a:buNone/>
              <a:defRPr/>
            </a:pPr>
            <a:endParaRPr lang="en-US" sz="2400" b="1" dirty="0"/>
          </a:p>
          <a:p>
            <a:pPr marL="0" indent="0" algn="just">
              <a:spcBef>
                <a:spcPts val="600"/>
              </a:spcBef>
              <a:spcAft>
                <a:spcPts val="600"/>
              </a:spcAft>
              <a:buNone/>
              <a:defRPr/>
            </a:pPr>
            <a:endParaRPr lang="en-US" sz="2400" b="1" dirty="0" smtClean="0"/>
          </a:p>
          <a:p>
            <a:pPr marL="0" indent="0" algn="just">
              <a:spcBef>
                <a:spcPts val="600"/>
              </a:spcBef>
              <a:spcAft>
                <a:spcPts val="600"/>
              </a:spcAft>
              <a:buNone/>
              <a:defRPr/>
            </a:pPr>
            <a:endParaRPr lang="en-US" sz="2400" b="1" dirty="0"/>
          </a:p>
          <a:p>
            <a:pPr marL="0" indent="0" algn="just">
              <a:spcBef>
                <a:spcPts val="600"/>
              </a:spcBef>
              <a:spcAft>
                <a:spcPts val="600"/>
              </a:spcAft>
              <a:buNone/>
              <a:defRPr/>
            </a:pPr>
            <a:endParaRPr lang="en-US" sz="2400" b="1" dirty="0" smtClean="0"/>
          </a:p>
          <a:p>
            <a:pPr marL="0" indent="0" algn="just">
              <a:spcBef>
                <a:spcPts val="600"/>
              </a:spcBef>
              <a:spcAft>
                <a:spcPts val="600"/>
              </a:spcAft>
              <a:buNone/>
              <a:defRPr/>
            </a:pPr>
            <a:endParaRPr lang="en-US" sz="2400" b="1" dirty="0"/>
          </a:p>
          <a:p>
            <a:pPr marL="0" indent="0" algn="just">
              <a:spcBef>
                <a:spcPts val="600"/>
              </a:spcBef>
              <a:spcAft>
                <a:spcPts val="600"/>
              </a:spcAft>
              <a:buNone/>
              <a:defRPr/>
            </a:pPr>
            <a:endParaRPr lang="en-US" sz="2400" b="1" dirty="0" smtClean="0"/>
          </a:p>
          <a:p>
            <a:pPr marL="0" indent="0" algn="just">
              <a:spcBef>
                <a:spcPts val="600"/>
              </a:spcBef>
              <a:spcAft>
                <a:spcPts val="600"/>
              </a:spcAft>
              <a:buNone/>
              <a:defRPr/>
            </a:pPr>
            <a:r>
              <a:rPr lang="en-US" sz="1800" b="1" dirty="0" smtClean="0"/>
              <a:t>Small Target Exemption</a:t>
            </a:r>
            <a:r>
              <a:rPr lang="en-US" sz="1800" dirty="0" smtClean="0"/>
              <a:t> – Acquisitions where the target entity has assets in India not exceeding INR 250 crores or turnover in India not exceeding INR 750 crores are exempt, valid till 3 March 2016</a:t>
            </a:r>
            <a:r>
              <a:rPr lang="en-US" dirty="0" smtClean="0"/>
              <a:t>.</a:t>
            </a:r>
          </a:p>
          <a:p>
            <a:pPr marL="0" indent="0" algn="just">
              <a:spcBef>
                <a:spcPts val="600"/>
              </a:spcBef>
              <a:spcAft>
                <a:spcPts val="600"/>
              </a:spcAft>
              <a:buNone/>
              <a:defRPr/>
            </a:pPr>
            <a:endParaRPr lang="en-US" sz="2400" dirty="0" smtClean="0"/>
          </a:p>
        </p:txBody>
      </p:sp>
    </p:spTree>
    <p:extLst>
      <p:ext uri="{BB962C8B-B14F-4D97-AF65-F5344CB8AC3E}">
        <p14:creationId xmlns:p14="http://schemas.microsoft.com/office/powerpoint/2010/main" val="42535872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50260"/>
            <a:ext cx="7010400" cy="838200"/>
          </a:xfrm>
        </p:spPr>
        <p:txBody>
          <a:bodyPr/>
          <a:lstStyle/>
          <a:p>
            <a:r>
              <a:rPr lang="en-US" dirty="0" smtClean="0">
                <a:solidFill>
                  <a:srgbClr val="C00000"/>
                </a:solidFill>
              </a:rPr>
              <a:t>Case C: Combination (1/3) </a:t>
            </a:r>
            <a:endParaRPr lang="en-US" sz="3200" dirty="0">
              <a:solidFill>
                <a:srgbClr val="C00000"/>
              </a:solidFill>
            </a:endParaRPr>
          </a:p>
        </p:txBody>
      </p:sp>
      <p:sp>
        <p:nvSpPr>
          <p:cNvPr id="3" name="Content Placeholder 2"/>
          <p:cNvSpPr>
            <a:spLocks noGrp="1"/>
          </p:cNvSpPr>
          <p:nvPr>
            <p:ph idx="1"/>
          </p:nvPr>
        </p:nvSpPr>
        <p:spPr>
          <a:xfrm>
            <a:off x="1295400" y="1219200"/>
            <a:ext cx="7391400" cy="4953000"/>
          </a:xfrm>
        </p:spPr>
        <p:txBody>
          <a:bodyPr/>
          <a:lstStyle/>
          <a:p>
            <a:pPr marL="461963" lvl="1" algn="just" defTabSz="265113">
              <a:spcBef>
                <a:spcPts val="600"/>
              </a:spcBef>
              <a:spcAft>
                <a:spcPts val="600"/>
              </a:spcAft>
              <a:buFont typeface="Wingdings" panose="05000000000000000000" pitchFamily="2" charset="2"/>
              <a:buChar char="q"/>
            </a:pPr>
            <a:endParaRPr lang="en-US" dirty="0" smtClean="0"/>
          </a:p>
          <a:p>
            <a:pPr marL="461963" lvl="1" algn="just" defTabSz="265113">
              <a:spcBef>
                <a:spcPts val="600"/>
              </a:spcBef>
              <a:spcAft>
                <a:spcPts val="600"/>
              </a:spcAft>
              <a:buFont typeface="Wingdings" panose="05000000000000000000" pitchFamily="2" charset="2"/>
              <a:buChar char="q"/>
            </a:pPr>
            <a:endParaRPr lang="en-US" dirty="0" smtClean="0"/>
          </a:p>
        </p:txBody>
      </p:sp>
      <p:sp>
        <p:nvSpPr>
          <p:cNvPr id="4" name="Slide Number Placeholder 3"/>
          <p:cNvSpPr>
            <a:spLocks noGrp="1"/>
          </p:cNvSpPr>
          <p:nvPr>
            <p:ph type="sldNum" sz="quarter" idx="12"/>
          </p:nvPr>
        </p:nvSpPr>
        <p:spPr/>
        <p:txBody>
          <a:bodyPr/>
          <a:lstStyle/>
          <a:p>
            <a:fld id="{924EEBEF-5CBE-4DC0-9DA2-E6BE50BC7779}" type="slidenum">
              <a:rPr lang="en-US" smtClean="0"/>
              <a:pPr/>
              <a:t>34</a:t>
            </a:fld>
            <a:endParaRPr lang="en-US" dirty="0"/>
          </a:p>
        </p:txBody>
      </p:sp>
      <p:sp>
        <p:nvSpPr>
          <p:cNvPr id="10" name="Rectangle 5"/>
          <p:cNvSpPr txBox="1">
            <a:spLocks noChangeArrowheads="1"/>
          </p:cNvSpPr>
          <p:nvPr/>
        </p:nvSpPr>
        <p:spPr bwMode="auto">
          <a:xfrm>
            <a:off x="1524000" y="1219200"/>
            <a:ext cx="7086600" cy="5029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Wingdings" pitchFamily="2" charset="2"/>
              <a:buChar char="q"/>
              <a:defRPr sz="2800">
                <a:solidFill>
                  <a:schemeClr val="tx1"/>
                </a:solidFill>
                <a:latin typeface="Trebuchet MS" panose="020B0603020202020204" pitchFamily="34" charset="0"/>
                <a:ea typeface="+mn-ea"/>
                <a:cs typeface="+mn-cs"/>
              </a:defRPr>
            </a:lvl1pPr>
            <a:lvl2pPr marL="742950" indent="-285750" algn="l" rtl="0" fontAlgn="base">
              <a:spcBef>
                <a:spcPct val="20000"/>
              </a:spcBef>
              <a:spcAft>
                <a:spcPct val="0"/>
              </a:spcAft>
              <a:buFont typeface="Wingdings" panose="05000000000000000000" pitchFamily="2" charset="2"/>
              <a:buChar char="v"/>
              <a:defRPr sz="2400">
                <a:solidFill>
                  <a:schemeClr val="tx1"/>
                </a:solidFill>
                <a:latin typeface="Trebuchet MS" panose="020B0603020202020204" pitchFamily="34" charset="0"/>
              </a:defRPr>
            </a:lvl2pPr>
            <a:lvl3pPr marL="1143000" indent="-228600" algn="l" rtl="0" fontAlgn="base">
              <a:spcBef>
                <a:spcPct val="20000"/>
              </a:spcBef>
              <a:spcAft>
                <a:spcPct val="0"/>
              </a:spcAft>
              <a:buFont typeface="Wingdings" panose="05000000000000000000" pitchFamily="2" charset="2"/>
              <a:buChar char="Ø"/>
              <a:defRPr sz="2000">
                <a:solidFill>
                  <a:schemeClr val="tx1"/>
                </a:solidFill>
                <a:latin typeface="Trebuchet MS" panose="020B0603020202020204" pitchFamily="34" charset="0"/>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spcBef>
                <a:spcPts val="600"/>
              </a:spcBef>
              <a:spcAft>
                <a:spcPts val="600"/>
              </a:spcAft>
              <a:buFont typeface="Wingdings" pitchFamily="2" charset="2"/>
              <a:buNone/>
              <a:defRPr/>
            </a:pPr>
            <a:r>
              <a:rPr lang="en-IN" kern="0" dirty="0" smtClean="0"/>
              <a:t>Holcim-Lafarge merger </a:t>
            </a:r>
          </a:p>
          <a:p>
            <a:pPr marL="0" indent="0" algn="ctr">
              <a:spcBef>
                <a:spcPts val="600"/>
              </a:spcBef>
              <a:spcAft>
                <a:spcPts val="600"/>
              </a:spcAft>
              <a:buFont typeface="Wingdings" pitchFamily="2" charset="2"/>
              <a:buNone/>
              <a:defRPr/>
            </a:pPr>
            <a:r>
              <a:rPr lang="en-IN" sz="2000" kern="0" dirty="0" smtClean="0"/>
              <a:t>(</a:t>
            </a:r>
            <a:r>
              <a:rPr lang="en-IN" sz="2000" i="1" kern="0" dirty="0" smtClean="0"/>
              <a:t>Notice given by Holcim Limited and Lafarge S.A. </a:t>
            </a:r>
          </a:p>
          <a:p>
            <a:pPr marL="0" indent="0" algn="ctr">
              <a:spcBef>
                <a:spcPts val="600"/>
              </a:spcBef>
              <a:spcAft>
                <a:spcPts val="600"/>
              </a:spcAft>
              <a:buFont typeface="Wingdings" pitchFamily="2" charset="2"/>
              <a:buNone/>
              <a:defRPr/>
            </a:pPr>
            <a:r>
              <a:rPr lang="en-IN" sz="2000" i="1" kern="0" dirty="0" smtClean="0"/>
              <a:t>C-2014/07/190)</a:t>
            </a:r>
          </a:p>
          <a:p>
            <a:pPr marL="0" indent="0" algn="just">
              <a:spcBef>
                <a:spcPts val="600"/>
              </a:spcBef>
              <a:spcAft>
                <a:spcPts val="600"/>
              </a:spcAft>
              <a:buFont typeface="Wingdings" pitchFamily="2" charset="2"/>
              <a:buNone/>
              <a:defRPr/>
            </a:pPr>
            <a:r>
              <a:rPr lang="en-IN" sz="2400" u="sng" kern="0" dirty="0" smtClean="0"/>
              <a:t>RPM: </a:t>
            </a:r>
          </a:p>
          <a:p>
            <a:pPr marL="0" indent="0" algn="just">
              <a:spcBef>
                <a:spcPts val="600"/>
              </a:spcBef>
              <a:spcAft>
                <a:spcPts val="600"/>
              </a:spcAft>
              <a:buFont typeface="Wingdings" pitchFamily="2" charset="2"/>
              <a:buNone/>
              <a:defRPr/>
            </a:pPr>
            <a:r>
              <a:rPr lang="en-IN" sz="2400" i="1" kern="0" dirty="0" smtClean="0"/>
              <a:t>“market for grey cement”</a:t>
            </a:r>
          </a:p>
          <a:p>
            <a:pPr marL="0" indent="0" algn="just">
              <a:spcBef>
                <a:spcPts val="600"/>
              </a:spcBef>
              <a:spcAft>
                <a:spcPts val="600"/>
              </a:spcAft>
              <a:buFont typeface="Wingdings" pitchFamily="2" charset="2"/>
              <a:buNone/>
              <a:defRPr/>
            </a:pPr>
            <a:r>
              <a:rPr lang="en-IN" sz="2400" u="sng" kern="0" dirty="0" smtClean="0"/>
              <a:t>RGM:</a:t>
            </a:r>
          </a:p>
          <a:p>
            <a:pPr marL="0" indent="0" algn="just">
              <a:spcBef>
                <a:spcPts val="600"/>
              </a:spcBef>
              <a:spcAft>
                <a:spcPts val="600"/>
              </a:spcAft>
              <a:buFont typeface="Wingdings" pitchFamily="2" charset="2"/>
              <a:buNone/>
              <a:defRPr/>
            </a:pPr>
            <a:r>
              <a:rPr lang="en-IN" sz="2400" i="1" kern="0" dirty="0" smtClean="0"/>
              <a:t>“market for the Eastern region may be defined in  terms  of area comprised by the states of Chhattisgarh, Odisha, West Bengal, Bihar and Jharkhand.”</a:t>
            </a:r>
          </a:p>
          <a:p>
            <a:pPr marL="1162050" indent="-438150" algn="just">
              <a:spcBef>
                <a:spcPts val="600"/>
              </a:spcBef>
              <a:spcAft>
                <a:spcPts val="0"/>
              </a:spcAft>
              <a:buFont typeface="Wingdings" pitchFamily="2" charset="2"/>
              <a:buChar char="v"/>
              <a:defRPr/>
            </a:pPr>
            <a:endParaRPr lang="en-IN" kern="0" dirty="0" smtClean="0"/>
          </a:p>
        </p:txBody>
      </p:sp>
    </p:spTree>
    <p:extLst>
      <p:ext uri="{BB962C8B-B14F-4D97-AF65-F5344CB8AC3E}">
        <p14:creationId xmlns:p14="http://schemas.microsoft.com/office/powerpoint/2010/main" val="41026491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rgbClr val="C00000"/>
                </a:solidFill>
              </a:rPr>
              <a:t>Case C: E - H Test (2/3)</a:t>
            </a:r>
            <a:endParaRPr lang="en-US" sz="3200" dirty="0">
              <a:solidFill>
                <a:srgbClr val="C00000"/>
              </a:solidFill>
            </a:endParaRPr>
          </a:p>
        </p:txBody>
      </p:sp>
      <p:sp>
        <p:nvSpPr>
          <p:cNvPr id="3" name="Content Placeholder 2"/>
          <p:cNvSpPr>
            <a:spLocks noGrp="1"/>
          </p:cNvSpPr>
          <p:nvPr>
            <p:ph idx="1"/>
          </p:nvPr>
        </p:nvSpPr>
        <p:spPr>
          <a:xfrm>
            <a:off x="1295400" y="1219200"/>
            <a:ext cx="7391400" cy="4953000"/>
          </a:xfrm>
        </p:spPr>
        <p:txBody>
          <a:bodyPr/>
          <a:lstStyle/>
          <a:p>
            <a:pPr marL="461963" lvl="1" algn="just" defTabSz="265113">
              <a:spcBef>
                <a:spcPts val="600"/>
              </a:spcBef>
              <a:spcAft>
                <a:spcPts val="600"/>
              </a:spcAft>
              <a:buFont typeface="Wingdings" panose="05000000000000000000" pitchFamily="2" charset="2"/>
              <a:buChar char="q"/>
            </a:pPr>
            <a:endParaRPr lang="en-US" dirty="0" smtClean="0"/>
          </a:p>
          <a:p>
            <a:pPr marL="461963" lvl="1" algn="just" defTabSz="265113">
              <a:spcBef>
                <a:spcPts val="600"/>
              </a:spcBef>
              <a:spcAft>
                <a:spcPts val="600"/>
              </a:spcAft>
              <a:buFont typeface="Wingdings" panose="05000000000000000000" pitchFamily="2" charset="2"/>
              <a:buChar char="q"/>
            </a:pPr>
            <a:endParaRPr lang="en-US" dirty="0" smtClean="0"/>
          </a:p>
        </p:txBody>
      </p:sp>
      <p:sp>
        <p:nvSpPr>
          <p:cNvPr id="4" name="Slide Number Placeholder 3"/>
          <p:cNvSpPr>
            <a:spLocks noGrp="1"/>
          </p:cNvSpPr>
          <p:nvPr>
            <p:ph type="sldNum" sz="quarter" idx="12"/>
          </p:nvPr>
        </p:nvSpPr>
        <p:spPr/>
        <p:txBody>
          <a:bodyPr/>
          <a:lstStyle/>
          <a:p>
            <a:fld id="{924EEBEF-5CBE-4DC0-9DA2-E6BE50BC7779}" type="slidenum">
              <a:rPr lang="en-US" smtClean="0"/>
              <a:pPr/>
              <a:t>35</a:t>
            </a:fld>
            <a:endParaRPr lang="en-US" dirty="0"/>
          </a:p>
        </p:txBody>
      </p:sp>
      <p:sp>
        <p:nvSpPr>
          <p:cNvPr id="5" name="Rectangle 3"/>
          <p:cNvSpPr txBox="1">
            <a:spLocks noChangeArrowheads="1"/>
          </p:cNvSpPr>
          <p:nvPr/>
        </p:nvSpPr>
        <p:spPr bwMode="auto">
          <a:xfrm>
            <a:off x="1524000" y="1219200"/>
            <a:ext cx="7162800" cy="5029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342900" indent="-342900" algn="l" rtl="0" fontAlgn="base">
              <a:spcBef>
                <a:spcPct val="20000"/>
              </a:spcBef>
              <a:spcAft>
                <a:spcPct val="0"/>
              </a:spcAft>
              <a:buFont typeface="Wingdings" pitchFamily="2" charset="2"/>
              <a:buChar char="q"/>
              <a:defRPr sz="2800">
                <a:solidFill>
                  <a:schemeClr val="tx1"/>
                </a:solidFill>
                <a:latin typeface="Trebuchet MS" panose="020B0603020202020204" pitchFamily="34" charset="0"/>
                <a:ea typeface="+mn-ea"/>
                <a:cs typeface="+mn-cs"/>
              </a:defRPr>
            </a:lvl1pPr>
            <a:lvl2pPr marL="742950" indent="-285750" algn="l" rtl="0" fontAlgn="base">
              <a:spcBef>
                <a:spcPct val="20000"/>
              </a:spcBef>
              <a:spcAft>
                <a:spcPct val="0"/>
              </a:spcAft>
              <a:buFont typeface="Wingdings" panose="05000000000000000000" pitchFamily="2" charset="2"/>
              <a:buChar char="v"/>
              <a:defRPr sz="2400">
                <a:solidFill>
                  <a:schemeClr val="tx1"/>
                </a:solidFill>
                <a:latin typeface="Trebuchet MS" panose="020B0603020202020204" pitchFamily="34" charset="0"/>
              </a:defRPr>
            </a:lvl2pPr>
            <a:lvl3pPr marL="1143000" indent="-228600" algn="l" rtl="0" fontAlgn="base">
              <a:spcBef>
                <a:spcPct val="20000"/>
              </a:spcBef>
              <a:spcAft>
                <a:spcPct val="0"/>
              </a:spcAft>
              <a:buFont typeface="Wingdings" panose="05000000000000000000" pitchFamily="2" charset="2"/>
              <a:buChar char="Ø"/>
              <a:defRPr sz="2000">
                <a:solidFill>
                  <a:schemeClr val="tx1"/>
                </a:solidFill>
                <a:latin typeface="Trebuchet MS" panose="020B0603020202020204" pitchFamily="34" charset="0"/>
              </a:defRPr>
            </a:lvl3pPr>
            <a:lvl4pPr marL="1600200" indent="-228600" algn="l" rtl="0" fontAlgn="base">
              <a:spcBef>
                <a:spcPct val="20000"/>
              </a:spcBef>
              <a:spcAft>
                <a:spcPct val="0"/>
              </a:spcAft>
              <a:buFont typeface="Wingdings" panose="05000000000000000000" pitchFamily="2" charset="2"/>
              <a:buChar char="§"/>
              <a:defRPr sz="2000">
                <a:solidFill>
                  <a:schemeClr val="tx1"/>
                </a:solidFill>
                <a:latin typeface="Trebuchet MS" panose="020B0603020202020204" pitchFamily="34" charset="0"/>
              </a:defRPr>
            </a:lvl4pPr>
            <a:lvl5pPr marL="2057400" indent="-228600" algn="l" rtl="0" fontAlgn="base">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600"/>
              </a:spcBef>
              <a:spcAft>
                <a:spcPts val="600"/>
              </a:spcAft>
              <a:defRPr/>
            </a:pPr>
            <a:endParaRPr lang="en-US" kern="0" dirty="0" smtClean="0"/>
          </a:p>
        </p:txBody>
      </p:sp>
      <p:sp>
        <p:nvSpPr>
          <p:cNvPr id="6" name="Rectangle 5"/>
          <p:cNvSpPr txBox="1">
            <a:spLocks noChangeArrowheads="1"/>
          </p:cNvSpPr>
          <p:nvPr/>
        </p:nvSpPr>
        <p:spPr bwMode="auto">
          <a:xfrm>
            <a:off x="1600200" y="1524000"/>
            <a:ext cx="7010400" cy="403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Wingdings" pitchFamily="2" charset="2"/>
              <a:buChar char="q"/>
              <a:defRPr sz="2800">
                <a:solidFill>
                  <a:schemeClr val="tx1"/>
                </a:solidFill>
                <a:latin typeface="Trebuchet MS" panose="020B0603020202020204" pitchFamily="34" charset="0"/>
                <a:ea typeface="+mn-ea"/>
                <a:cs typeface="+mn-cs"/>
              </a:defRPr>
            </a:lvl1pPr>
            <a:lvl2pPr marL="742950" indent="-285750" algn="l" rtl="0" fontAlgn="base">
              <a:spcBef>
                <a:spcPct val="20000"/>
              </a:spcBef>
              <a:spcAft>
                <a:spcPct val="0"/>
              </a:spcAft>
              <a:buFont typeface="Wingdings" panose="05000000000000000000" pitchFamily="2" charset="2"/>
              <a:buChar char="v"/>
              <a:defRPr sz="2400">
                <a:solidFill>
                  <a:schemeClr val="tx1"/>
                </a:solidFill>
                <a:latin typeface="Trebuchet MS" panose="020B0603020202020204" pitchFamily="34" charset="0"/>
              </a:defRPr>
            </a:lvl2pPr>
            <a:lvl3pPr marL="1143000" indent="-228600" algn="l" rtl="0" fontAlgn="base">
              <a:spcBef>
                <a:spcPct val="20000"/>
              </a:spcBef>
              <a:spcAft>
                <a:spcPct val="0"/>
              </a:spcAft>
              <a:buFont typeface="Wingdings" panose="05000000000000000000" pitchFamily="2" charset="2"/>
              <a:buChar char="Ø"/>
              <a:defRPr sz="2000">
                <a:solidFill>
                  <a:schemeClr val="tx1"/>
                </a:solidFill>
                <a:latin typeface="Trebuchet MS" panose="020B0603020202020204" pitchFamily="34" charset="0"/>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lgn="just"/>
            <a:endParaRPr lang="en-IN" sz="3000" kern="0" dirty="0" smtClean="0"/>
          </a:p>
          <a:p>
            <a:pPr algn="just">
              <a:lnSpc>
                <a:spcPct val="150000"/>
              </a:lnSpc>
            </a:pPr>
            <a:endParaRPr lang="en-US" sz="3000" kern="0" dirty="0" smtClean="0"/>
          </a:p>
          <a:p>
            <a:pPr marL="457200" indent="-457200" algn="just">
              <a:spcBef>
                <a:spcPts val="600"/>
              </a:spcBef>
              <a:spcAft>
                <a:spcPts val="600"/>
              </a:spcAft>
              <a:defRPr/>
            </a:pPr>
            <a:endParaRPr lang="en-US" sz="2400" kern="0" dirty="0" smtClean="0"/>
          </a:p>
        </p:txBody>
      </p:sp>
      <p:sp>
        <p:nvSpPr>
          <p:cNvPr id="9" name="Rectangle 5"/>
          <p:cNvSpPr txBox="1">
            <a:spLocks noChangeArrowheads="1"/>
          </p:cNvSpPr>
          <p:nvPr/>
        </p:nvSpPr>
        <p:spPr bwMode="auto">
          <a:xfrm>
            <a:off x="1600200" y="1219200"/>
            <a:ext cx="7010400" cy="5029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Wingdings" pitchFamily="2" charset="2"/>
              <a:buChar char="q"/>
              <a:defRPr sz="2800">
                <a:solidFill>
                  <a:schemeClr val="tx1"/>
                </a:solidFill>
                <a:latin typeface="Trebuchet MS" panose="020B0603020202020204" pitchFamily="34" charset="0"/>
                <a:ea typeface="+mn-ea"/>
                <a:cs typeface="+mn-cs"/>
              </a:defRPr>
            </a:lvl1pPr>
            <a:lvl2pPr marL="742950" indent="-285750" algn="l" rtl="0" fontAlgn="base">
              <a:spcBef>
                <a:spcPct val="20000"/>
              </a:spcBef>
              <a:spcAft>
                <a:spcPct val="0"/>
              </a:spcAft>
              <a:buFont typeface="Wingdings" panose="05000000000000000000" pitchFamily="2" charset="2"/>
              <a:buChar char="v"/>
              <a:defRPr sz="2400">
                <a:solidFill>
                  <a:schemeClr val="tx1"/>
                </a:solidFill>
                <a:latin typeface="Trebuchet MS" panose="020B0603020202020204" pitchFamily="34" charset="0"/>
              </a:defRPr>
            </a:lvl2pPr>
            <a:lvl3pPr marL="1143000" indent="-228600" algn="l" rtl="0" fontAlgn="base">
              <a:spcBef>
                <a:spcPct val="20000"/>
              </a:spcBef>
              <a:spcAft>
                <a:spcPct val="0"/>
              </a:spcAft>
              <a:buFont typeface="Wingdings" panose="05000000000000000000" pitchFamily="2" charset="2"/>
              <a:buChar char="Ø"/>
              <a:defRPr sz="2000">
                <a:solidFill>
                  <a:schemeClr val="tx1"/>
                </a:solidFill>
                <a:latin typeface="Trebuchet MS" panose="020B0603020202020204" pitchFamily="34" charset="0"/>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534988" indent="-534988" algn="just">
              <a:spcBef>
                <a:spcPts val="600"/>
              </a:spcBef>
              <a:spcAft>
                <a:spcPts val="600"/>
              </a:spcAft>
              <a:defRPr/>
            </a:pPr>
            <a:r>
              <a:rPr lang="en-IN" kern="0" dirty="0" smtClean="0"/>
              <a:t>RGM determined using </a:t>
            </a:r>
            <a:r>
              <a:rPr lang="en-IN" kern="0" dirty="0" err="1" smtClean="0"/>
              <a:t>Elzinga</a:t>
            </a:r>
            <a:r>
              <a:rPr lang="en-IN" kern="0" dirty="0" smtClean="0"/>
              <a:t> </a:t>
            </a:r>
            <a:r>
              <a:rPr lang="en-IN" kern="0" dirty="0" err="1" smtClean="0"/>
              <a:t>Hogarty</a:t>
            </a:r>
            <a:r>
              <a:rPr lang="en-IN" kern="0" dirty="0" smtClean="0"/>
              <a:t> test</a:t>
            </a:r>
            <a:endParaRPr lang="en-US" kern="0" dirty="0" smtClean="0"/>
          </a:p>
          <a:p>
            <a:pPr marL="534988" indent="-534988" algn="just">
              <a:spcBef>
                <a:spcPts val="1200"/>
              </a:spcBef>
              <a:spcAft>
                <a:spcPts val="600"/>
              </a:spcAft>
              <a:defRPr/>
            </a:pPr>
            <a:r>
              <a:rPr lang="en-IN" kern="0" dirty="0" smtClean="0"/>
              <a:t>Two measurements – LIFO and LOFI</a:t>
            </a:r>
          </a:p>
          <a:p>
            <a:pPr marL="534988" indent="-534988" algn="just">
              <a:spcBef>
                <a:spcPts val="1200"/>
              </a:spcBef>
              <a:spcAft>
                <a:spcPts val="600"/>
              </a:spcAft>
              <a:defRPr/>
            </a:pPr>
            <a:r>
              <a:rPr lang="en-IN" kern="0" dirty="0" smtClean="0"/>
              <a:t>LIFO</a:t>
            </a:r>
          </a:p>
          <a:p>
            <a:pPr marL="534987" indent="0" algn="just">
              <a:spcBef>
                <a:spcPts val="0"/>
              </a:spcBef>
              <a:spcAft>
                <a:spcPts val="0"/>
              </a:spcAft>
              <a:buNone/>
              <a:defRPr/>
            </a:pPr>
            <a:r>
              <a:rPr lang="en-IN" sz="2000" kern="0" dirty="0" smtClean="0"/>
              <a:t>1 –   </a:t>
            </a:r>
            <a:r>
              <a:rPr lang="en-IN" sz="2000" u="sng" kern="0" dirty="0" smtClean="0"/>
              <a:t>Shipments from plants in area to inside</a:t>
            </a:r>
            <a:r>
              <a:rPr lang="en-IN" sz="2000" kern="0" dirty="0" smtClean="0"/>
              <a:t>  ≤ 0.1</a:t>
            </a:r>
          </a:p>
          <a:p>
            <a:pPr marL="534987" indent="0" algn="just">
              <a:spcBef>
                <a:spcPts val="0"/>
              </a:spcBef>
              <a:spcAft>
                <a:spcPts val="0"/>
              </a:spcAft>
              <a:buNone/>
              <a:defRPr/>
            </a:pPr>
            <a:r>
              <a:rPr lang="en-IN" sz="2000" kern="0" dirty="0"/>
              <a:t> </a:t>
            </a:r>
            <a:r>
              <a:rPr lang="en-IN" sz="2000" kern="0" dirty="0" smtClean="0"/>
              <a:t>           Production in candidate area</a:t>
            </a:r>
          </a:p>
          <a:p>
            <a:pPr marL="534987" indent="0" algn="just">
              <a:spcBef>
                <a:spcPts val="0"/>
              </a:spcBef>
              <a:spcAft>
                <a:spcPts val="0"/>
              </a:spcAft>
              <a:buNone/>
              <a:defRPr/>
            </a:pPr>
            <a:endParaRPr lang="en-IN" sz="2000" kern="0" dirty="0" smtClean="0"/>
          </a:p>
          <a:p>
            <a:pPr marL="544513" indent="-544513" algn="just">
              <a:spcBef>
                <a:spcPts val="600"/>
              </a:spcBef>
              <a:spcAft>
                <a:spcPts val="0"/>
              </a:spcAft>
              <a:defRPr/>
            </a:pPr>
            <a:r>
              <a:rPr lang="en-IN" kern="0" dirty="0" smtClean="0"/>
              <a:t>LOFI</a:t>
            </a:r>
          </a:p>
          <a:p>
            <a:pPr marL="0" indent="0" algn="just">
              <a:spcBef>
                <a:spcPts val="600"/>
              </a:spcBef>
              <a:spcAft>
                <a:spcPts val="0"/>
              </a:spcAft>
              <a:buNone/>
              <a:defRPr/>
            </a:pPr>
            <a:r>
              <a:rPr lang="en-IN" kern="0" dirty="0"/>
              <a:t> </a:t>
            </a:r>
            <a:r>
              <a:rPr lang="en-IN" kern="0" dirty="0" smtClean="0"/>
              <a:t>     </a:t>
            </a:r>
            <a:r>
              <a:rPr lang="en-IN" sz="2000" kern="0" dirty="0" smtClean="0"/>
              <a:t>1 -  </a:t>
            </a:r>
            <a:r>
              <a:rPr lang="en-IN" sz="2000" u="sng" kern="0" dirty="0" smtClean="0"/>
              <a:t>Purchases by consumers in an area</a:t>
            </a:r>
            <a:r>
              <a:rPr lang="en-IN" sz="2000" kern="0" dirty="0" smtClean="0"/>
              <a:t>  ≤  0.1</a:t>
            </a:r>
          </a:p>
          <a:p>
            <a:pPr marL="0" indent="0" algn="just">
              <a:spcBef>
                <a:spcPts val="0"/>
              </a:spcBef>
              <a:spcAft>
                <a:spcPts val="0"/>
              </a:spcAft>
              <a:buNone/>
              <a:defRPr/>
            </a:pPr>
            <a:r>
              <a:rPr lang="en-IN" sz="2000" kern="0" dirty="0" smtClean="0"/>
              <a:t>    	      Production in candidate area</a:t>
            </a:r>
          </a:p>
          <a:p>
            <a:pPr marL="0" indent="0" algn="just">
              <a:spcBef>
                <a:spcPts val="600"/>
              </a:spcBef>
              <a:spcAft>
                <a:spcPts val="0"/>
              </a:spcAft>
              <a:buNone/>
              <a:defRPr/>
            </a:pPr>
            <a:endParaRPr lang="en-IN" sz="2000" kern="0" dirty="0"/>
          </a:p>
          <a:p>
            <a:pPr marL="0" indent="0" algn="just">
              <a:spcBef>
                <a:spcPts val="1800"/>
              </a:spcBef>
              <a:spcAft>
                <a:spcPts val="0"/>
              </a:spcAft>
              <a:buNone/>
              <a:defRPr/>
            </a:pPr>
            <a:endParaRPr lang="en-IN" sz="2400" b="1" kern="0" baseline="40000" dirty="0" smtClean="0"/>
          </a:p>
        </p:txBody>
      </p:sp>
    </p:spTree>
    <p:extLst>
      <p:ext uri="{BB962C8B-B14F-4D97-AF65-F5344CB8AC3E}">
        <p14:creationId xmlns:p14="http://schemas.microsoft.com/office/powerpoint/2010/main" val="36919780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Divestiture </a:t>
            </a:r>
            <a:r>
              <a:rPr lang="en-US" dirty="0" smtClean="0">
                <a:solidFill>
                  <a:srgbClr val="C00000"/>
                </a:solidFill>
              </a:rPr>
              <a:t>ordered (3/3)</a:t>
            </a:r>
            <a:endParaRPr lang="en-US" sz="3200" dirty="0">
              <a:solidFill>
                <a:srgbClr val="C00000"/>
              </a:solidFill>
            </a:endParaRPr>
          </a:p>
        </p:txBody>
      </p:sp>
      <p:sp>
        <p:nvSpPr>
          <p:cNvPr id="4" name="Slide Number Placeholder 3"/>
          <p:cNvSpPr>
            <a:spLocks noGrp="1"/>
          </p:cNvSpPr>
          <p:nvPr>
            <p:ph type="sldNum" sz="quarter" idx="12"/>
          </p:nvPr>
        </p:nvSpPr>
        <p:spPr/>
        <p:txBody>
          <a:bodyPr/>
          <a:lstStyle/>
          <a:p>
            <a:fld id="{924EEBEF-5CBE-4DC0-9DA2-E6BE50BC7779}" type="slidenum">
              <a:rPr lang="en-US" smtClean="0"/>
              <a:pPr/>
              <a:t>36</a:t>
            </a:fld>
            <a:endParaRPr lang="en-US" dirty="0"/>
          </a:p>
        </p:txBody>
      </p:sp>
      <p:sp>
        <p:nvSpPr>
          <p:cNvPr id="5" name="Rectangle 3"/>
          <p:cNvSpPr txBox="1">
            <a:spLocks noChangeArrowheads="1"/>
          </p:cNvSpPr>
          <p:nvPr/>
        </p:nvSpPr>
        <p:spPr bwMode="auto">
          <a:xfrm>
            <a:off x="1524000" y="1219200"/>
            <a:ext cx="7162800" cy="5029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342900" indent="-342900" algn="l" rtl="0" fontAlgn="base">
              <a:spcBef>
                <a:spcPct val="20000"/>
              </a:spcBef>
              <a:spcAft>
                <a:spcPct val="0"/>
              </a:spcAft>
              <a:buFont typeface="Wingdings" pitchFamily="2" charset="2"/>
              <a:buChar char="q"/>
              <a:defRPr sz="2800">
                <a:solidFill>
                  <a:schemeClr val="tx1"/>
                </a:solidFill>
                <a:latin typeface="Trebuchet MS" panose="020B0603020202020204" pitchFamily="34" charset="0"/>
                <a:ea typeface="+mn-ea"/>
                <a:cs typeface="+mn-cs"/>
              </a:defRPr>
            </a:lvl1pPr>
            <a:lvl2pPr marL="742950" indent="-285750" algn="l" rtl="0" fontAlgn="base">
              <a:spcBef>
                <a:spcPct val="20000"/>
              </a:spcBef>
              <a:spcAft>
                <a:spcPct val="0"/>
              </a:spcAft>
              <a:buFont typeface="Wingdings" panose="05000000000000000000" pitchFamily="2" charset="2"/>
              <a:buChar char="v"/>
              <a:defRPr sz="2400">
                <a:solidFill>
                  <a:schemeClr val="tx1"/>
                </a:solidFill>
                <a:latin typeface="Trebuchet MS" panose="020B0603020202020204" pitchFamily="34" charset="0"/>
              </a:defRPr>
            </a:lvl2pPr>
            <a:lvl3pPr marL="1143000" indent="-228600" algn="l" rtl="0" fontAlgn="base">
              <a:spcBef>
                <a:spcPct val="20000"/>
              </a:spcBef>
              <a:spcAft>
                <a:spcPct val="0"/>
              </a:spcAft>
              <a:buFont typeface="Wingdings" panose="05000000000000000000" pitchFamily="2" charset="2"/>
              <a:buChar char="Ø"/>
              <a:defRPr sz="2000">
                <a:solidFill>
                  <a:schemeClr val="tx1"/>
                </a:solidFill>
                <a:latin typeface="Trebuchet MS" panose="020B0603020202020204" pitchFamily="34" charset="0"/>
              </a:defRPr>
            </a:lvl3pPr>
            <a:lvl4pPr marL="1600200" indent="-228600" algn="l" rtl="0" fontAlgn="base">
              <a:spcBef>
                <a:spcPct val="20000"/>
              </a:spcBef>
              <a:spcAft>
                <a:spcPct val="0"/>
              </a:spcAft>
              <a:buFont typeface="Wingdings" panose="05000000000000000000" pitchFamily="2" charset="2"/>
              <a:buChar char="§"/>
              <a:defRPr sz="2000">
                <a:solidFill>
                  <a:schemeClr val="tx1"/>
                </a:solidFill>
                <a:latin typeface="Trebuchet MS" panose="020B0603020202020204" pitchFamily="34" charset="0"/>
              </a:defRPr>
            </a:lvl4pPr>
            <a:lvl5pPr marL="2057400" indent="-228600" algn="l" rtl="0" fontAlgn="base">
              <a:spcBef>
                <a:spcPct val="20000"/>
              </a:spcBef>
              <a:spcAft>
                <a:spcPct val="0"/>
              </a:spcAft>
              <a:buFont typeface="Arial" panose="020B0604020202020204" pitchFamily="34" charset="0"/>
              <a:buChar char="•"/>
              <a:defRPr sz="2000">
                <a:solidFill>
                  <a:schemeClr val="tx1"/>
                </a:solidFill>
                <a:latin typeface="Trebuchet MS" panose="020B0603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600"/>
              </a:spcBef>
              <a:spcAft>
                <a:spcPts val="600"/>
              </a:spcAft>
              <a:defRPr/>
            </a:pPr>
            <a:endParaRPr lang="en-US" kern="0" dirty="0" smtClean="0"/>
          </a:p>
        </p:txBody>
      </p:sp>
      <p:sp>
        <p:nvSpPr>
          <p:cNvPr id="9" name="Rectangle 5"/>
          <p:cNvSpPr txBox="1">
            <a:spLocks noChangeArrowheads="1"/>
          </p:cNvSpPr>
          <p:nvPr/>
        </p:nvSpPr>
        <p:spPr bwMode="auto">
          <a:xfrm>
            <a:off x="1600200" y="1143000"/>
            <a:ext cx="7162800" cy="5181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Wingdings" pitchFamily="2" charset="2"/>
              <a:buChar char="q"/>
              <a:defRPr sz="2800">
                <a:solidFill>
                  <a:schemeClr val="tx1"/>
                </a:solidFill>
                <a:latin typeface="Trebuchet MS" panose="020B0603020202020204" pitchFamily="34" charset="0"/>
                <a:ea typeface="+mn-ea"/>
                <a:cs typeface="+mn-cs"/>
              </a:defRPr>
            </a:lvl1pPr>
            <a:lvl2pPr marL="742950" indent="-285750" algn="l" rtl="0" fontAlgn="base">
              <a:spcBef>
                <a:spcPct val="20000"/>
              </a:spcBef>
              <a:spcAft>
                <a:spcPct val="0"/>
              </a:spcAft>
              <a:buFont typeface="Wingdings" panose="05000000000000000000" pitchFamily="2" charset="2"/>
              <a:buChar char="v"/>
              <a:defRPr sz="2400">
                <a:solidFill>
                  <a:schemeClr val="tx1"/>
                </a:solidFill>
                <a:latin typeface="Trebuchet MS" panose="020B0603020202020204" pitchFamily="34" charset="0"/>
              </a:defRPr>
            </a:lvl2pPr>
            <a:lvl3pPr marL="1143000" indent="-228600" algn="l" rtl="0" fontAlgn="base">
              <a:spcBef>
                <a:spcPct val="20000"/>
              </a:spcBef>
              <a:spcAft>
                <a:spcPct val="0"/>
              </a:spcAft>
              <a:buFont typeface="Wingdings" panose="05000000000000000000" pitchFamily="2" charset="2"/>
              <a:buChar char="Ø"/>
              <a:defRPr sz="2000">
                <a:solidFill>
                  <a:schemeClr val="tx1"/>
                </a:solidFill>
                <a:latin typeface="Trebuchet MS" panose="020B0603020202020204" pitchFamily="34" charset="0"/>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623888" indent="-623888" algn="just">
              <a:spcBef>
                <a:spcPts val="0"/>
              </a:spcBef>
              <a:spcAft>
                <a:spcPts val="0"/>
              </a:spcAft>
              <a:defRPr/>
            </a:pPr>
            <a:r>
              <a:rPr lang="en-IN" kern="0" dirty="0" smtClean="0"/>
              <a:t>WHAT?</a:t>
            </a:r>
          </a:p>
          <a:p>
            <a:pPr marL="0" indent="0" algn="just" defTabSz="714375">
              <a:spcBef>
                <a:spcPts val="0"/>
              </a:spcBef>
              <a:spcAft>
                <a:spcPts val="0"/>
              </a:spcAft>
              <a:buNone/>
              <a:defRPr/>
            </a:pPr>
            <a:r>
              <a:rPr lang="en-IN" sz="2600" kern="0" dirty="0"/>
              <a:t>	</a:t>
            </a:r>
            <a:r>
              <a:rPr lang="en-IN" sz="2400" kern="0" dirty="0" smtClean="0"/>
              <a:t>2 cement plants of Lafarge located in RM 	(Eastern Region)</a:t>
            </a:r>
          </a:p>
          <a:p>
            <a:pPr marL="1257300" indent="-533400" algn="just">
              <a:spcBef>
                <a:spcPts val="400"/>
              </a:spcBef>
              <a:spcAft>
                <a:spcPts val="0"/>
              </a:spcAft>
              <a:buFont typeface="Wingdings" pitchFamily="2" charset="2"/>
              <a:buChar char="v"/>
              <a:tabLst>
                <a:tab pos="1352550" algn="l"/>
              </a:tabLst>
              <a:defRPr/>
            </a:pPr>
            <a:r>
              <a:rPr lang="en-IN" sz="2000" kern="0" dirty="0" err="1" smtClean="0"/>
              <a:t>Jojobera</a:t>
            </a:r>
            <a:r>
              <a:rPr lang="en-IN" sz="2000" kern="0" dirty="0" smtClean="0"/>
              <a:t> (Jharkhand)</a:t>
            </a:r>
          </a:p>
          <a:p>
            <a:pPr marL="1257300" indent="-533400" algn="just">
              <a:spcBef>
                <a:spcPts val="400"/>
              </a:spcBef>
              <a:spcAft>
                <a:spcPts val="600"/>
              </a:spcAft>
              <a:buFont typeface="Wingdings" pitchFamily="2" charset="2"/>
              <a:buChar char="v"/>
              <a:tabLst>
                <a:tab pos="1352550" algn="l"/>
              </a:tabLst>
              <a:defRPr/>
            </a:pPr>
            <a:r>
              <a:rPr lang="en-IN" sz="2000" kern="0" dirty="0" err="1" smtClean="0"/>
              <a:t>Sonadih</a:t>
            </a:r>
            <a:r>
              <a:rPr lang="en-IN" sz="2000" kern="0" dirty="0" smtClean="0"/>
              <a:t> (</a:t>
            </a:r>
            <a:r>
              <a:rPr lang="en-IN" sz="2000" kern="0" dirty="0" err="1" smtClean="0"/>
              <a:t>Chhatisgarh</a:t>
            </a:r>
            <a:r>
              <a:rPr lang="en-IN" sz="2000" kern="0" dirty="0" smtClean="0"/>
              <a:t>)</a:t>
            </a:r>
            <a:endParaRPr lang="en-US" sz="2600" kern="0" dirty="0"/>
          </a:p>
          <a:p>
            <a:pPr marL="623888" indent="-623888" algn="just">
              <a:spcBef>
                <a:spcPts val="0"/>
              </a:spcBef>
              <a:spcAft>
                <a:spcPts val="0"/>
              </a:spcAft>
              <a:defRPr/>
            </a:pPr>
            <a:r>
              <a:rPr lang="en-IN" kern="0" dirty="0"/>
              <a:t>WHY?</a:t>
            </a:r>
          </a:p>
          <a:p>
            <a:pPr marL="0" indent="0" algn="just" defTabSz="714375">
              <a:spcBef>
                <a:spcPts val="0"/>
              </a:spcBef>
              <a:spcAft>
                <a:spcPts val="0"/>
              </a:spcAft>
              <a:buNone/>
              <a:tabLst>
                <a:tab pos="631825" algn="l"/>
              </a:tabLst>
              <a:defRPr/>
            </a:pPr>
            <a:r>
              <a:rPr lang="en-IN" sz="2400" kern="0" dirty="0"/>
              <a:t>	</a:t>
            </a:r>
            <a:r>
              <a:rPr lang="en-IN" sz="2200" kern="0" dirty="0"/>
              <a:t>Increase in concentration in RM</a:t>
            </a:r>
          </a:p>
          <a:p>
            <a:pPr marL="1263650" indent="-549275" algn="just">
              <a:spcBef>
                <a:spcPts val="400"/>
              </a:spcBef>
              <a:spcAft>
                <a:spcPts val="0"/>
              </a:spcAft>
              <a:buFont typeface="Wingdings" panose="05000000000000000000" pitchFamily="2" charset="2"/>
              <a:buChar char="v"/>
              <a:defRPr/>
            </a:pPr>
            <a:r>
              <a:rPr lang="en-IN" sz="1800" kern="0" dirty="0"/>
              <a:t>HHI = 625</a:t>
            </a:r>
          </a:p>
          <a:p>
            <a:pPr marL="1263650" indent="-549275" algn="just">
              <a:spcBef>
                <a:spcPts val="400"/>
              </a:spcBef>
              <a:spcAft>
                <a:spcPts val="600"/>
              </a:spcAft>
              <a:buFont typeface="Wingdings" panose="05000000000000000000" pitchFamily="2" charset="2"/>
              <a:buChar char="v"/>
              <a:defRPr/>
            </a:pPr>
            <a:r>
              <a:rPr lang="en-IN" sz="1800" kern="0" dirty="0"/>
              <a:t>CR4 = 72</a:t>
            </a:r>
            <a:r>
              <a:rPr lang="en-IN" sz="1800" kern="0" dirty="0" smtClean="0"/>
              <a:t>%</a:t>
            </a:r>
          </a:p>
          <a:p>
            <a:pPr marL="0" indent="0" algn="just" defTabSz="714375">
              <a:spcBef>
                <a:spcPts val="0"/>
              </a:spcBef>
              <a:spcAft>
                <a:spcPts val="0"/>
              </a:spcAft>
              <a:buNone/>
              <a:defRPr/>
            </a:pPr>
            <a:r>
              <a:rPr lang="en-IN" sz="2200" kern="0" dirty="0" smtClean="0"/>
              <a:t>	Post-divestiture </a:t>
            </a:r>
            <a:endParaRPr lang="en-IN" sz="2200" kern="0" dirty="0"/>
          </a:p>
          <a:p>
            <a:pPr marL="1257300" indent="-542925" algn="just">
              <a:spcBef>
                <a:spcPts val="400"/>
              </a:spcBef>
              <a:spcAft>
                <a:spcPts val="0"/>
              </a:spcAft>
              <a:buFont typeface="Wingdings" panose="05000000000000000000" pitchFamily="2" charset="2"/>
              <a:buChar char="v"/>
              <a:tabLst>
                <a:tab pos="631825" algn="l"/>
              </a:tabLst>
              <a:defRPr/>
            </a:pPr>
            <a:r>
              <a:rPr lang="en-IN" sz="1800" kern="0" dirty="0"/>
              <a:t>HHI = 133</a:t>
            </a:r>
          </a:p>
          <a:p>
            <a:pPr marL="1257300" indent="-542925" algn="just">
              <a:spcBef>
                <a:spcPts val="400"/>
              </a:spcBef>
              <a:spcAft>
                <a:spcPts val="0"/>
              </a:spcAft>
              <a:buFont typeface="Wingdings" panose="05000000000000000000" pitchFamily="2" charset="2"/>
              <a:buChar char="v"/>
              <a:tabLst>
                <a:tab pos="631825" algn="l"/>
              </a:tabLst>
              <a:defRPr/>
            </a:pPr>
            <a:r>
              <a:rPr lang="en-IN" sz="1800" kern="0" dirty="0"/>
              <a:t>CR4 = 65% - 70%</a:t>
            </a:r>
            <a:endParaRPr lang="en-US" sz="1800" kern="0" dirty="0"/>
          </a:p>
          <a:p>
            <a:pPr marL="1263650" indent="-549275" algn="just">
              <a:lnSpc>
                <a:spcPct val="150000"/>
              </a:lnSpc>
              <a:spcBef>
                <a:spcPts val="0"/>
              </a:spcBef>
              <a:spcAft>
                <a:spcPts val="600"/>
              </a:spcAft>
              <a:buFont typeface="Wingdings" panose="05000000000000000000" pitchFamily="2" charset="2"/>
              <a:buChar char="v"/>
              <a:defRPr/>
            </a:pPr>
            <a:endParaRPr lang="en-IN" sz="1800" kern="0" dirty="0"/>
          </a:p>
          <a:p>
            <a:pPr marL="723900" indent="0" algn="just">
              <a:lnSpc>
                <a:spcPct val="150000"/>
              </a:lnSpc>
              <a:spcBef>
                <a:spcPts val="0"/>
              </a:spcBef>
              <a:spcAft>
                <a:spcPts val="600"/>
              </a:spcAft>
              <a:buNone/>
              <a:tabLst>
                <a:tab pos="1352550" algn="l"/>
              </a:tabLst>
              <a:defRPr/>
            </a:pPr>
            <a:endParaRPr lang="en-US" sz="2000" kern="0" dirty="0" smtClean="0"/>
          </a:p>
        </p:txBody>
      </p:sp>
    </p:spTree>
    <p:extLst>
      <p:ext uri="{BB962C8B-B14F-4D97-AF65-F5344CB8AC3E}">
        <p14:creationId xmlns:p14="http://schemas.microsoft.com/office/powerpoint/2010/main" val="26797102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1219200"/>
            <a:ext cx="7162800" cy="5105400"/>
          </a:xfrm>
        </p:spPr>
        <p:txBody>
          <a:bodyPr>
            <a:normAutofit/>
          </a:bodyPr>
          <a:lstStyle/>
          <a:p>
            <a:pPr marL="0" indent="0" algn="just">
              <a:spcBef>
                <a:spcPts val="600"/>
              </a:spcBef>
              <a:spcAft>
                <a:spcPts val="600"/>
              </a:spcAft>
              <a:buNone/>
            </a:pPr>
            <a:endParaRPr lang="en-IN" sz="2000" dirty="0" smtClean="0"/>
          </a:p>
          <a:p>
            <a:pPr marL="0" indent="0" algn="just">
              <a:spcBef>
                <a:spcPts val="600"/>
              </a:spcBef>
              <a:spcAft>
                <a:spcPts val="600"/>
              </a:spcAft>
              <a:buNone/>
            </a:pPr>
            <a:endParaRPr lang="en-IN" sz="2000" dirty="0"/>
          </a:p>
          <a:p>
            <a:pPr marL="0" indent="0" algn="just">
              <a:spcBef>
                <a:spcPts val="600"/>
              </a:spcBef>
              <a:spcAft>
                <a:spcPts val="600"/>
              </a:spcAft>
              <a:buNone/>
            </a:pPr>
            <a:endParaRPr lang="en-IN" sz="2000" dirty="0" smtClean="0"/>
          </a:p>
          <a:p>
            <a:pPr marL="0" indent="0" algn="just">
              <a:spcBef>
                <a:spcPts val="600"/>
              </a:spcBef>
              <a:spcAft>
                <a:spcPts val="600"/>
              </a:spcAft>
              <a:buNone/>
            </a:pPr>
            <a:endParaRPr lang="en-IN" sz="2000" dirty="0" smtClean="0"/>
          </a:p>
          <a:p>
            <a:pPr marL="0" indent="0" algn="ctr">
              <a:spcBef>
                <a:spcPts val="600"/>
              </a:spcBef>
              <a:spcAft>
                <a:spcPts val="600"/>
              </a:spcAft>
              <a:buNone/>
            </a:pPr>
            <a:r>
              <a:rPr lang="en-IN" sz="4400" b="1" dirty="0" smtClean="0">
                <a:solidFill>
                  <a:srgbClr val="C00000"/>
                </a:solidFill>
              </a:rPr>
              <a:t>Questions?</a:t>
            </a:r>
            <a:endParaRPr lang="en-IN" sz="4400" b="1" dirty="0">
              <a:solidFill>
                <a:srgbClr val="C00000"/>
              </a:solidFill>
            </a:endParaRPr>
          </a:p>
        </p:txBody>
      </p:sp>
      <p:sp>
        <p:nvSpPr>
          <p:cNvPr id="4" name="Slide Number Placeholder 3"/>
          <p:cNvSpPr>
            <a:spLocks noGrp="1"/>
          </p:cNvSpPr>
          <p:nvPr>
            <p:ph type="sldNum" sz="quarter" idx="12"/>
          </p:nvPr>
        </p:nvSpPr>
        <p:spPr/>
        <p:txBody>
          <a:bodyPr/>
          <a:lstStyle/>
          <a:p>
            <a:fld id="{924EEBEF-5CBE-4DC0-9DA2-E6BE50BC7779}" type="slidenum">
              <a:rPr lang="en-US" smtClean="0"/>
              <a:pPr/>
              <a:t>37</a:t>
            </a:fld>
            <a:endParaRPr lang="en-US" dirty="0"/>
          </a:p>
        </p:txBody>
      </p:sp>
    </p:spTree>
    <p:extLst>
      <p:ext uri="{BB962C8B-B14F-4D97-AF65-F5344CB8AC3E}">
        <p14:creationId xmlns:p14="http://schemas.microsoft.com/office/powerpoint/2010/main" val="33810719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0" y="1295400"/>
            <a:ext cx="1143000" cy="5562600"/>
          </a:xfrm>
          <a:prstGeom prst="rect">
            <a:avLst/>
          </a:prstGeom>
          <a:solidFill>
            <a:srgbClr val="CC0000"/>
          </a:solidFill>
          <a:ln w="9525">
            <a:solidFill>
              <a:srgbClr val="CC0000"/>
            </a:solidFill>
            <a:miter lim="800000"/>
            <a:headEnd/>
            <a:tailEnd/>
          </a:ln>
        </p:spPr>
        <p:txBody>
          <a:bodyPr wrap="none" anchor="ctr"/>
          <a:lstStyle/>
          <a:p>
            <a:endParaRPr lang="en-US" dirty="0"/>
          </a:p>
        </p:txBody>
      </p:sp>
      <p:sp>
        <p:nvSpPr>
          <p:cNvPr id="13315" name="Rectangle 4"/>
          <p:cNvSpPr>
            <a:spLocks noChangeArrowheads="1"/>
          </p:cNvSpPr>
          <p:nvPr/>
        </p:nvSpPr>
        <p:spPr bwMode="auto">
          <a:xfrm>
            <a:off x="1143000" y="0"/>
            <a:ext cx="8001000" cy="914400"/>
          </a:xfrm>
          <a:prstGeom prst="rect">
            <a:avLst/>
          </a:prstGeom>
          <a:solidFill>
            <a:srgbClr val="C5CCC0"/>
          </a:solidFill>
          <a:ln w="9525">
            <a:solidFill>
              <a:srgbClr val="000000"/>
            </a:solidFill>
            <a:miter lim="800000"/>
            <a:headEnd/>
            <a:tailEnd/>
          </a:ln>
        </p:spPr>
        <p:txBody>
          <a:bodyPr wrap="none" anchor="ctr"/>
          <a:lstStyle/>
          <a:p>
            <a:endParaRPr/>
          </a:p>
        </p:txBody>
      </p:sp>
      <p:sp>
        <p:nvSpPr>
          <p:cNvPr id="13316" name="Rectangle 5"/>
          <p:cNvSpPr>
            <a:spLocks noGrp="1" noChangeArrowheads="1"/>
          </p:cNvSpPr>
          <p:nvPr>
            <p:ph type="subTitle" idx="4294967295"/>
          </p:nvPr>
        </p:nvSpPr>
        <p:spPr>
          <a:xfrm>
            <a:off x="1143000" y="1447800"/>
            <a:ext cx="7543800" cy="4264025"/>
          </a:xfrm>
          <a:noFill/>
        </p:spPr>
        <p:txBody>
          <a:bodyPr/>
          <a:lstStyle/>
          <a:p>
            <a:pPr marL="0" indent="0" algn="ctr">
              <a:buFont typeface="Wingdings" pitchFamily="2" charset="2"/>
              <a:buNone/>
            </a:pPr>
            <a:endParaRPr lang="en-US" sz="2400" dirty="0">
              <a:latin typeface="Trebuchet MS" pitchFamily="34" charset="0"/>
            </a:endParaRPr>
          </a:p>
          <a:p>
            <a:pPr marL="0" indent="0" algn="ctr">
              <a:buFont typeface="Wingdings" pitchFamily="2" charset="2"/>
              <a:buNone/>
            </a:pPr>
            <a:endParaRPr lang="en-US" sz="1200" dirty="0">
              <a:latin typeface="Trebuchet MS" pitchFamily="34" charset="0"/>
            </a:endParaRPr>
          </a:p>
          <a:p>
            <a:pPr marL="0" indent="0" algn="ctr">
              <a:buFont typeface="Wingdings" pitchFamily="2" charset="2"/>
              <a:buNone/>
            </a:pPr>
            <a:endParaRPr lang="en-US" sz="1200" dirty="0" smtClean="0">
              <a:latin typeface="Trebuchet MS" pitchFamily="34" charset="0"/>
            </a:endParaRPr>
          </a:p>
          <a:p>
            <a:pPr marL="0" indent="0" algn="ctr">
              <a:buFont typeface="Wingdings" pitchFamily="2" charset="2"/>
              <a:buNone/>
            </a:pPr>
            <a:endParaRPr lang="en-US" sz="1200" dirty="0"/>
          </a:p>
          <a:p>
            <a:pPr marL="0" indent="0" algn="ctr">
              <a:buFont typeface="Wingdings" pitchFamily="2" charset="2"/>
              <a:buNone/>
            </a:pPr>
            <a:endParaRPr lang="en-US" sz="1200" dirty="0">
              <a:latin typeface="Trebuchet MS" pitchFamily="34" charset="0"/>
            </a:endParaRPr>
          </a:p>
          <a:p>
            <a:pPr marL="0" indent="0" algn="ctr">
              <a:buFont typeface="Wingdings" pitchFamily="2" charset="2"/>
              <a:buNone/>
            </a:pPr>
            <a:endParaRPr lang="en-US" sz="1200" dirty="0">
              <a:latin typeface="Trebuchet MS" pitchFamily="34" charset="0"/>
            </a:endParaRPr>
          </a:p>
          <a:p>
            <a:pPr marL="0" indent="0" algn="ctr">
              <a:buFont typeface="Wingdings" pitchFamily="2" charset="2"/>
              <a:buNone/>
            </a:pPr>
            <a:r>
              <a:rPr lang="en-US" sz="3600" b="1" dirty="0">
                <a:solidFill>
                  <a:srgbClr val="C00000"/>
                </a:solidFill>
              </a:rPr>
              <a:t>THANK YOU</a:t>
            </a:r>
          </a:p>
          <a:p>
            <a:pPr marL="0" indent="0" algn="ctr">
              <a:buFont typeface="Wingdings" pitchFamily="2" charset="2"/>
              <a:buNone/>
            </a:pPr>
            <a:endParaRPr lang="en-US" sz="2400" dirty="0">
              <a:latin typeface="Trebuchet MS" pitchFamily="34" charset="0"/>
            </a:endParaRPr>
          </a:p>
          <a:p>
            <a:pPr marL="0" indent="0" algn="r">
              <a:buFont typeface="Wingdings" pitchFamily="2" charset="2"/>
              <a:buNone/>
            </a:pPr>
            <a:r>
              <a:rPr lang="en-US" sz="1600" dirty="0" smtClean="0"/>
              <a:t>amitabh.kumar@jsalaw.com</a:t>
            </a:r>
          </a:p>
          <a:p>
            <a:pPr marL="0" indent="0" algn="r">
              <a:buFont typeface="Wingdings" pitchFamily="2" charset="2"/>
              <a:buNone/>
            </a:pPr>
            <a:endParaRPr lang="en-US" sz="1600" dirty="0">
              <a:latin typeface="Trebuchet MS" pitchFamily="34" charset="0"/>
            </a:endParaRPr>
          </a:p>
        </p:txBody>
      </p:sp>
      <p:sp>
        <p:nvSpPr>
          <p:cNvPr id="13317" name="Rectangle 6"/>
          <p:cNvSpPr>
            <a:spLocks noChangeArrowheads="1"/>
          </p:cNvSpPr>
          <p:nvPr/>
        </p:nvSpPr>
        <p:spPr bwMode="auto">
          <a:xfrm>
            <a:off x="0" y="914400"/>
            <a:ext cx="9144000" cy="533400"/>
          </a:xfrm>
          <a:prstGeom prst="rect">
            <a:avLst/>
          </a:prstGeom>
          <a:solidFill>
            <a:schemeClr val="tx2"/>
          </a:solidFill>
          <a:ln w="9525">
            <a:solidFill>
              <a:schemeClr val="tx1"/>
            </a:solidFill>
            <a:miter lim="800000"/>
            <a:headEnd/>
            <a:tailEnd/>
          </a:ln>
        </p:spPr>
        <p:txBody>
          <a:bodyPr wrap="none" anchor="ctr"/>
          <a:lstStyle/>
          <a:p>
            <a:endParaRPr lang="en-US" dirty="0"/>
          </a:p>
        </p:txBody>
      </p:sp>
      <p:sp>
        <p:nvSpPr>
          <p:cNvPr id="8" name="Slide Number Placeholder 7"/>
          <p:cNvSpPr>
            <a:spLocks noGrp="1"/>
          </p:cNvSpPr>
          <p:nvPr>
            <p:ph type="sldNum" sz="quarter" idx="12"/>
          </p:nvPr>
        </p:nvSpPr>
        <p:spPr/>
        <p:txBody>
          <a:bodyPr/>
          <a:lstStyle/>
          <a:p>
            <a:fld id="{860086CE-BE9E-41F2-A012-B0E48D3A5B22}" type="slidenum">
              <a:rPr lang="en-US" smtClean="0"/>
              <a:pPr/>
              <a:t>38</a:t>
            </a:fld>
            <a:endParaRPr lang="en-US" dirty="0"/>
          </a:p>
        </p:txBody>
      </p:sp>
      <p:pic>
        <p:nvPicPr>
          <p:cNvPr id="9" name="Picture 7" descr="C:\My Matters\JSA Logo\logo - only jsa - high r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288"/>
            <a:ext cx="1143000" cy="90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22901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676400" y="76200"/>
            <a:ext cx="6934200" cy="838200"/>
          </a:xfrm>
        </p:spPr>
        <p:txBody>
          <a:bodyPr/>
          <a:lstStyle/>
          <a:p>
            <a:r>
              <a:rPr lang="en-US" sz="3200" b="1" dirty="0" smtClean="0">
                <a:solidFill>
                  <a:srgbClr val="C00000"/>
                </a:solidFill>
              </a:rPr>
              <a:t>Agreements (1/5)</a:t>
            </a:r>
            <a:endParaRPr lang="en-US" sz="3200" b="1" dirty="0">
              <a:solidFill>
                <a:srgbClr val="C00000"/>
              </a:solidFill>
            </a:endParaRPr>
          </a:p>
        </p:txBody>
      </p:sp>
      <p:sp>
        <p:nvSpPr>
          <p:cNvPr id="69635" name="Rectangle 3"/>
          <p:cNvSpPr>
            <a:spLocks noGrp="1" noChangeArrowheads="1"/>
          </p:cNvSpPr>
          <p:nvPr>
            <p:ph idx="1"/>
          </p:nvPr>
        </p:nvSpPr>
        <p:spPr>
          <a:xfrm>
            <a:off x="1524000" y="1219200"/>
            <a:ext cx="7086600" cy="5029200"/>
          </a:xfrm>
        </p:spPr>
        <p:txBody>
          <a:bodyPr>
            <a:normAutofit fontScale="92500" lnSpcReduction="20000"/>
          </a:bodyPr>
          <a:lstStyle/>
          <a:p>
            <a:pPr>
              <a:spcBef>
                <a:spcPts val="600"/>
              </a:spcBef>
              <a:spcAft>
                <a:spcPts val="600"/>
              </a:spcAft>
              <a:defRPr/>
            </a:pPr>
            <a:r>
              <a:rPr lang="en-US" dirty="0"/>
              <a:t>‘</a:t>
            </a:r>
            <a:r>
              <a:rPr lang="en-US" sz="2600" dirty="0"/>
              <a:t>Agreement’ i</a:t>
            </a:r>
            <a:r>
              <a:rPr lang="en-US" sz="2600" dirty="0" smtClean="0"/>
              <a:t>ncludes: </a:t>
            </a:r>
            <a:endParaRPr lang="en-US" sz="2600" dirty="0"/>
          </a:p>
          <a:p>
            <a:pPr lvl="1" algn="just">
              <a:spcBef>
                <a:spcPts val="600"/>
              </a:spcBef>
              <a:spcAft>
                <a:spcPts val="600"/>
              </a:spcAft>
              <a:defRPr/>
            </a:pPr>
            <a:r>
              <a:rPr lang="en-US" sz="2200" dirty="0" smtClean="0"/>
              <a:t>any </a:t>
            </a:r>
            <a:r>
              <a:rPr lang="en-US" sz="2200" dirty="0"/>
              <a:t>arrangement or understanding or action in concert</a:t>
            </a:r>
          </a:p>
          <a:p>
            <a:pPr lvl="1" algn="just">
              <a:spcBef>
                <a:spcPts val="600"/>
              </a:spcBef>
              <a:spcAft>
                <a:spcPts val="600"/>
              </a:spcAft>
              <a:defRPr/>
            </a:pPr>
            <a:r>
              <a:rPr lang="en-US" sz="2200" dirty="0" smtClean="0"/>
              <a:t>formal </a:t>
            </a:r>
            <a:r>
              <a:rPr lang="en-US" sz="2200" dirty="0"/>
              <a:t>or informal, written or oral agreements</a:t>
            </a:r>
          </a:p>
          <a:p>
            <a:pPr lvl="1" algn="just">
              <a:spcBef>
                <a:spcPts val="600"/>
              </a:spcBef>
              <a:spcAft>
                <a:spcPts val="600"/>
              </a:spcAft>
              <a:defRPr/>
            </a:pPr>
            <a:r>
              <a:rPr lang="en-US" sz="2200" dirty="0" smtClean="0"/>
              <a:t>agreements </a:t>
            </a:r>
            <a:r>
              <a:rPr lang="en-US" sz="2200" dirty="0"/>
              <a:t>which may not be meant to be legally </a:t>
            </a:r>
            <a:r>
              <a:rPr lang="en-US" sz="2200" dirty="0" smtClean="0"/>
              <a:t>enforceable</a:t>
            </a:r>
          </a:p>
          <a:p>
            <a:pPr marL="415925" lvl="1" indent="-342900" algn="just">
              <a:spcBef>
                <a:spcPts val="600"/>
              </a:spcBef>
              <a:spcAft>
                <a:spcPts val="600"/>
              </a:spcAft>
              <a:buFont typeface="Wingdings" panose="05000000000000000000" pitchFamily="2" charset="2"/>
              <a:buChar char="q"/>
              <a:defRPr/>
            </a:pPr>
            <a:r>
              <a:rPr lang="en-US" sz="2600" dirty="0"/>
              <a:t>W</a:t>
            </a:r>
            <a:r>
              <a:rPr lang="en-US" sz="2600" dirty="0" smtClean="0"/>
              <a:t>ide meaning given to ‘Agreement’:</a:t>
            </a:r>
          </a:p>
          <a:p>
            <a:pPr marL="800100" lvl="1" indent="-261938" algn="just">
              <a:spcBef>
                <a:spcPts val="600"/>
              </a:spcBef>
              <a:spcAft>
                <a:spcPts val="600"/>
              </a:spcAft>
              <a:defRPr/>
            </a:pPr>
            <a:r>
              <a:rPr lang="en-US" sz="2200" i="1" dirty="0" smtClean="0"/>
              <a:t>In re: Aluminum Phosphide Tablets Manufacturers (</a:t>
            </a:r>
            <a:r>
              <a:rPr lang="en-US" sz="2200" i="1" dirty="0" err="1"/>
              <a:t>S</a:t>
            </a:r>
            <a:r>
              <a:rPr lang="en-US" sz="2200" i="1" dirty="0" err="1" smtClean="0"/>
              <a:t>uo-motu</a:t>
            </a:r>
            <a:r>
              <a:rPr lang="en-US" sz="2200" i="1" dirty="0" smtClean="0"/>
              <a:t> Case No. 02/2011) </a:t>
            </a:r>
          </a:p>
          <a:p>
            <a:pPr marL="800100" lvl="1" indent="-261938" algn="just">
              <a:spcBef>
                <a:spcPts val="600"/>
              </a:spcBef>
              <a:spcAft>
                <a:spcPts val="600"/>
              </a:spcAft>
              <a:defRPr/>
            </a:pPr>
            <a:r>
              <a:rPr lang="en-US" sz="2200" i="1" dirty="0" smtClean="0"/>
              <a:t>Reliance Big Entertainment Limited v Karnataka Film Chamber of Commerce and </a:t>
            </a:r>
            <a:r>
              <a:rPr lang="en-US" sz="2200" i="1" dirty="0" err="1" smtClean="0"/>
              <a:t>Ors</a:t>
            </a:r>
            <a:r>
              <a:rPr lang="en-US" sz="2200" i="1" dirty="0" smtClean="0"/>
              <a:t>. (</a:t>
            </a:r>
            <a:r>
              <a:rPr lang="en-IN" sz="2200" i="1" dirty="0"/>
              <a:t>Case No. 25, 41, 47, 48, 50, 58 and 69 of </a:t>
            </a:r>
            <a:r>
              <a:rPr lang="en-IN" sz="2200" i="1" dirty="0" smtClean="0"/>
              <a:t>2010) </a:t>
            </a:r>
            <a:endParaRPr lang="en-US" sz="2200" i="1" dirty="0" smtClean="0"/>
          </a:p>
          <a:p>
            <a:pPr marL="73025" lvl="1" indent="0" algn="just">
              <a:spcBef>
                <a:spcPts val="600"/>
              </a:spcBef>
              <a:spcAft>
                <a:spcPts val="600"/>
              </a:spcAft>
              <a:buNone/>
              <a:defRPr/>
            </a:pPr>
            <a:endParaRPr lang="en-US" sz="2000" dirty="0"/>
          </a:p>
          <a:p>
            <a:pPr marL="0" indent="0" algn="just">
              <a:buNone/>
            </a:pPr>
            <a:r>
              <a:rPr lang="en-US" sz="2000" dirty="0" smtClean="0"/>
              <a:t>	</a:t>
            </a:r>
            <a:r>
              <a:rPr lang="en-US" dirty="0" smtClean="0"/>
              <a:t>  </a:t>
            </a:r>
          </a:p>
        </p:txBody>
      </p:sp>
      <p:sp>
        <p:nvSpPr>
          <p:cNvPr id="6" name="Slide Number Placeholder 5"/>
          <p:cNvSpPr>
            <a:spLocks noGrp="1"/>
          </p:cNvSpPr>
          <p:nvPr>
            <p:ph type="sldNum" sz="quarter" idx="12"/>
          </p:nvPr>
        </p:nvSpPr>
        <p:spPr/>
        <p:txBody>
          <a:bodyPr/>
          <a:lstStyle/>
          <a:p>
            <a:fld id="{9D0B87F4-B2A7-42F7-94ED-6F876FE75018}" type="slidenum">
              <a:rPr lang="en-US"/>
              <a:pPr/>
              <a:t>4</a:t>
            </a:fld>
            <a:endParaRPr lang="en-US" dirty="0"/>
          </a:p>
        </p:txBody>
      </p:sp>
    </p:spTree>
    <p:extLst>
      <p:ext uri="{BB962C8B-B14F-4D97-AF65-F5344CB8AC3E}">
        <p14:creationId xmlns:p14="http://schemas.microsoft.com/office/powerpoint/2010/main" val="21147652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676400" y="76200"/>
            <a:ext cx="6934200" cy="838200"/>
          </a:xfrm>
        </p:spPr>
        <p:txBody>
          <a:bodyPr/>
          <a:lstStyle/>
          <a:p>
            <a:r>
              <a:rPr lang="en-US" sz="3200" b="1" dirty="0" smtClean="0">
                <a:solidFill>
                  <a:srgbClr val="C00000"/>
                </a:solidFill>
              </a:rPr>
              <a:t>Agreements (2/5)</a:t>
            </a:r>
            <a:endParaRPr lang="en-US" sz="3200" b="1" dirty="0">
              <a:solidFill>
                <a:srgbClr val="C00000"/>
              </a:solidFill>
            </a:endParaRPr>
          </a:p>
        </p:txBody>
      </p:sp>
      <p:sp>
        <p:nvSpPr>
          <p:cNvPr id="69635" name="Rectangle 3"/>
          <p:cNvSpPr>
            <a:spLocks noGrp="1" noChangeArrowheads="1"/>
          </p:cNvSpPr>
          <p:nvPr>
            <p:ph idx="1"/>
          </p:nvPr>
        </p:nvSpPr>
        <p:spPr>
          <a:xfrm>
            <a:off x="1524000" y="1219200"/>
            <a:ext cx="7086600" cy="5029200"/>
          </a:xfrm>
        </p:spPr>
        <p:txBody>
          <a:bodyPr>
            <a:normAutofit lnSpcReduction="10000"/>
          </a:bodyPr>
          <a:lstStyle/>
          <a:p>
            <a:pPr marL="415925" lvl="1" indent="-342900" algn="just">
              <a:spcBef>
                <a:spcPts val="600"/>
              </a:spcBef>
              <a:spcAft>
                <a:spcPts val="600"/>
              </a:spcAft>
              <a:buFont typeface="Wingdings" panose="05000000000000000000" pitchFamily="2" charset="2"/>
              <a:buChar char="q"/>
              <a:defRPr/>
            </a:pPr>
            <a:r>
              <a:rPr lang="en-US" dirty="0" smtClean="0"/>
              <a:t>The </a:t>
            </a:r>
            <a:r>
              <a:rPr lang="en-US" dirty="0"/>
              <a:t>existence of an agreement </a:t>
            </a:r>
            <a:r>
              <a:rPr lang="en-US" dirty="0" smtClean="0"/>
              <a:t>must be established </a:t>
            </a:r>
            <a:r>
              <a:rPr lang="en-IN" dirty="0" smtClean="0"/>
              <a:t>unequivocally:</a:t>
            </a:r>
            <a:r>
              <a:rPr lang="en-US" dirty="0" smtClean="0"/>
              <a:t> </a:t>
            </a:r>
          </a:p>
          <a:p>
            <a:pPr marL="415925" lvl="1" indent="-61913" algn="just">
              <a:spcBef>
                <a:spcPts val="600"/>
              </a:spcBef>
              <a:spcAft>
                <a:spcPts val="600"/>
              </a:spcAft>
              <a:defRPr/>
            </a:pPr>
            <a:r>
              <a:rPr lang="en-IN" sz="2000" i="1" dirty="0" smtClean="0"/>
              <a:t>In </a:t>
            </a:r>
            <a:r>
              <a:rPr lang="en-IN" sz="2000" i="1" dirty="0"/>
              <a:t>re All India Tyre Dealers Federation v Tyre </a:t>
            </a:r>
            <a:r>
              <a:rPr lang="en-IN" sz="2000" i="1" dirty="0" smtClean="0"/>
              <a:t>Manufacturer (Case RTPE </a:t>
            </a:r>
            <a:r>
              <a:rPr lang="en-IN" sz="2000" i="1" dirty="0"/>
              <a:t>No. 20 of </a:t>
            </a:r>
            <a:r>
              <a:rPr lang="en-IN" sz="2000" i="1" dirty="0" smtClean="0"/>
              <a:t>2008</a:t>
            </a:r>
            <a:r>
              <a:rPr lang="en-IN" sz="2000" dirty="0" smtClean="0"/>
              <a:t>)</a:t>
            </a:r>
            <a:endParaRPr lang="en-IN" sz="2000" i="1" dirty="0" smtClean="0"/>
          </a:p>
          <a:p>
            <a:pPr marL="415925" lvl="1" indent="25400" algn="just">
              <a:spcBef>
                <a:spcPts val="600"/>
              </a:spcBef>
              <a:spcAft>
                <a:spcPts val="600"/>
              </a:spcAft>
              <a:defRPr/>
            </a:pPr>
            <a:r>
              <a:rPr lang="en-IN" sz="2000" i="1" dirty="0" err="1"/>
              <a:t>Neeraj</a:t>
            </a:r>
            <a:r>
              <a:rPr lang="en-IN" sz="2000" i="1" dirty="0"/>
              <a:t> Malhotra v Deutsche Post Bank Home Finance Limited &amp; </a:t>
            </a:r>
            <a:r>
              <a:rPr lang="en-IN" sz="2000" i="1" dirty="0" err="1" smtClean="0"/>
              <a:t>Ors</a:t>
            </a:r>
            <a:r>
              <a:rPr lang="en-IN" sz="2000" i="1" dirty="0" smtClean="0"/>
              <a:t> (</a:t>
            </a:r>
            <a:r>
              <a:rPr lang="en-IN" sz="2000" i="1" dirty="0"/>
              <a:t>Case No. </a:t>
            </a:r>
            <a:r>
              <a:rPr lang="en-IN" sz="2000" i="1" dirty="0" smtClean="0"/>
              <a:t>5/2009</a:t>
            </a:r>
            <a:r>
              <a:rPr lang="en-IN" sz="2000" dirty="0" smtClean="0"/>
              <a:t>)</a:t>
            </a:r>
            <a:r>
              <a:rPr lang="en-US" sz="2000" dirty="0" smtClean="0"/>
              <a:t>	</a:t>
            </a:r>
            <a:endParaRPr lang="en-US" sz="2000" dirty="0"/>
          </a:p>
          <a:p>
            <a:pPr marL="357188" lvl="1" indent="-271463" algn="just">
              <a:spcBef>
                <a:spcPts val="600"/>
              </a:spcBef>
              <a:spcAft>
                <a:spcPts val="600"/>
              </a:spcAft>
              <a:buFont typeface="Wingdings" panose="05000000000000000000" pitchFamily="2" charset="2"/>
              <a:buChar char="q"/>
              <a:defRPr/>
            </a:pPr>
            <a:r>
              <a:rPr lang="en-US" altLang="en-US" dirty="0" smtClean="0"/>
              <a:t>Agreements </a:t>
            </a:r>
            <a:r>
              <a:rPr lang="en-US" altLang="en-US" dirty="0"/>
              <a:t>in respect of production, supply, distribution, storage, acquisition or control of goods </a:t>
            </a:r>
            <a:r>
              <a:rPr lang="en-GB" altLang="en-US" dirty="0"/>
              <a:t>or provision of services, which cause or are likely to cause an appreciable adverse effect on competition (AAEC) are anti-competitive – prohibited by law and are </a:t>
            </a:r>
            <a:r>
              <a:rPr lang="en-GB" altLang="en-US" dirty="0" smtClean="0"/>
              <a:t>void</a:t>
            </a:r>
            <a:endParaRPr lang="en-GB" altLang="en-US" dirty="0"/>
          </a:p>
          <a:p>
            <a:pPr marL="415925" lvl="1" indent="0" algn="just">
              <a:spcBef>
                <a:spcPts val="600"/>
              </a:spcBef>
              <a:spcAft>
                <a:spcPts val="600"/>
              </a:spcAft>
              <a:buNone/>
              <a:defRPr/>
            </a:pPr>
            <a:r>
              <a:rPr lang="en-US" dirty="0" smtClean="0"/>
              <a:t>  </a:t>
            </a:r>
          </a:p>
        </p:txBody>
      </p:sp>
      <p:sp>
        <p:nvSpPr>
          <p:cNvPr id="6" name="Slide Number Placeholder 5"/>
          <p:cNvSpPr>
            <a:spLocks noGrp="1"/>
          </p:cNvSpPr>
          <p:nvPr>
            <p:ph type="sldNum" sz="quarter" idx="12"/>
          </p:nvPr>
        </p:nvSpPr>
        <p:spPr/>
        <p:txBody>
          <a:bodyPr/>
          <a:lstStyle/>
          <a:p>
            <a:fld id="{9D0B87F4-B2A7-42F7-94ED-6F876FE75018}" type="slidenum">
              <a:rPr lang="en-US"/>
              <a:pPr/>
              <a:t>5</a:t>
            </a:fld>
            <a:endParaRPr lang="en-US" dirty="0"/>
          </a:p>
        </p:txBody>
      </p:sp>
    </p:spTree>
    <p:extLst>
      <p:ext uri="{BB962C8B-B14F-4D97-AF65-F5344CB8AC3E}">
        <p14:creationId xmlns:p14="http://schemas.microsoft.com/office/powerpoint/2010/main" val="29445093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676400" y="76200"/>
            <a:ext cx="6934200" cy="838200"/>
          </a:xfrm>
        </p:spPr>
        <p:txBody>
          <a:bodyPr>
            <a:normAutofit/>
          </a:bodyPr>
          <a:lstStyle/>
          <a:p>
            <a:r>
              <a:rPr lang="en-US" sz="3200" b="1" dirty="0" smtClean="0">
                <a:solidFill>
                  <a:srgbClr val="C00000"/>
                </a:solidFill>
              </a:rPr>
              <a:t>Section 19(3) factors (3/5) </a:t>
            </a:r>
            <a:endParaRPr lang="en-US" sz="3200" b="1" dirty="0">
              <a:solidFill>
                <a:srgbClr val="C00000"/>
              </a:solidFill>
            </a:endParaRPr>
          </a:p>
        </p:txBody>
      </p:sp>
      <p:sp>
        <p:nvSpPr>
          <p:cNvPr id="69635" name="Rectangle 3"/>
          <p:cNvSpPr>
            <a:spLocks noGrp="1" noChangeArrowheads="1"/>
          </p:cNvSpPr>
          <p:nvPr>
            <p:ph idx="1"/>
          </p:nvPr>
        </p:nvSpPr>
        <p:spPr>
          <a:xfrm>
            <a:off x="1447800" y="1219200"/>
            <a:ext cx="7239000" cy="5029200"/>
          </a:xfrm>
        </p:spPr>
        <p:txBody>
          <a:bodyPr>
            <a:normAutofit/>
          </a:bodyPr>
          <a:lstStyle/>
          <a:p>
            <a:pPr marL="457200" indent="-457200" algn="just">
              <a:spcBef>
                <a:spcPts val="600"/>
              </a:spcBef>
              <a:spcAft>
                <a:spcPts val="600"/>
              </a:spcAft>
              <a:defRPr/>
            </a:pPr>
            <a:r>
              <a:rPr lang="en-US" sz="2400" dirty="0" smtClean="0"/>
              <a:t>Factors </a:t>
            </a:r>
            <a:r>
              <a:rPr lang="en-US" sz="2400" dirty="0"/>
              <a:t>u/s 19(3) considered for determining AAEC</a:t>
            </a:r>
            <a:r>
              <a:rPr lang="en-US" sz="2400" dirty="0" smtClean="0"/>
              <a:t>:</a:t>
            </a:r>
          </a:p>
          <a:p>
            <a:pPr marL="441325" indent="0" algn="just">
              <a:spcBef>
                <a:spcPts val="600"/>
              </a:spcBef>
              <a:spcAft>
                <a:spcPts val="600"/>
              </a:spcAft>
              <a:buNone/>
              <a:defRPr/>
            </a:pPr>
            <a:r>
              <a:rPr lang="en-US" sz="2000" u="sng" dirty="0" smtClean="0"/>
              <a:t>Anti-competitive factors:</a:t>
            </a:r>
            <a:endParaRPr lang="en-US" sz="2000" u="sng" dirty="0"/>
          </a:p>
          <a:p>
            <a:pPr marL="857250" lvl="1" indent="-457200" algn="just">
              <a:spcBef>
                <a:spcPts val="600"/>
              </a:spcBef>
              <a:spcAft>
                <a:spcPts val="600"/>
              </a:spcAft>
              <a:defRPr/>
            </a:pPr>
            <a:r>
              <a:rPr lang="en-US" dirty="0" smtClean="0"/>
              <a:t>creation of barriers to new entrants in the market;</a:t>
            </a:r>
          </a:p>
          <a:p>
            <a:pPr lvl="1" indent="-23813" algn="just">
              <a:spcBef>
                <a:spcPts val="600"/>
              </a:spcBef>
              <a:spcAft>
                <a:spcPts val="600"/>
              </a:spcAft>
              <a:buFont typeface="Wingdings" panose="05000000000000000000" pitchFamily="2" charset="2"/>
              <a:buChar char="Ø"/>
              <a:defRPr/>
            </a:pPr>
            <a:r>
              <a:rPr lang="en-US" sz="2100" dirty="0"/>
              <a:t>c</a:t>
            </a:r>
            <a:r>
              <a:rPr lang="en-US" sz="2100" dirty="0" smtClean="0"/>
              <a:t>reation of contractual barriers – high license fee charged by a patent holder</a:t>
            </a:r>
            <a:endParaRPr lang="en-US" sz="2100" dirty="0"/>
          </a:p>
          <a:p>
            <a:pPr marL="857250" lvl="1" indent="-457200" algn="just">
              <a:spcBef>
                <a:spcPts val="600"/>
              </a:spcBef>
              <a:spcAft>
                <a:spcPts val="600"/>
              </a:spcAft>
              <a:defRPr/>
            </a:pPr>
            <a:r>
              <a:rPr lang="en-US" dirty="0"/>
              <a:t>driving existing competitors out of the market</a:t>
            </a:r>
            <a:r>
              <a:rPr lang="en-US" dirty="0" smtClean="0"/>
              <a:t>;</a:t>
            </a:r>
          </a:p>
          <a:p>
            <a:pPr lvl="1" indent="-23813" algn="just">
              <a:spcBef>
                <a:spcPts val="600"/>
              </a:spcBef>
              <a:spcAft>
                <a:spcPts val="600"/>
              </a:spcAft>
              <a:buFont typeface="Wingdings" panose="05000000000000000000" pitchFamily="2" charset="2"/>
              <a:buChar char="Ø"/>
              <a:defRPr/>
            </a:pPr>
            <a:r>
              <a:rPr lang="en-US" sz="2100" dirty="0"/>
              <a:t>t</a:t>
            </a:r>
            <a:r>
              <a:rPr lang="en-US" sz="2100" dirty="0" smtClean="0"/>
              <a:t>ermination of agreement</a:t>
            </a:r>
            <a:endParaRPr lang="en-US" sz="2100" dirty="0"/>
          </a:p>
          <a:p>
            <a:pPr marL="0" indent="0">
              <a:spcBef>
                <a:spcPts val="600"/>
              </a:spcBef>
              <a:spcAft>
                <a:spcPts val="600"/>
              </a:spcAft>
              <a:buNone/>
              <a:defRPr/>
            </a:pPr>
            <a:r>
              <a:rPr lang="en-US" sz="2000" dirty="0" smtClean="0"/>
              <a:t>	</a:t>
            </a:r>
            <a:r>
              <a:rPr lang="en-US" dirty="0" smtClean="0"/>
              <a:t>  </a:t>
            </a:r>
          </a:p>
        </p:txBody>
      </p:sp>
      <p:sp>
        <p:nvSpPr>
          <p:cNvPr id="6" name="Slide Number Placeholder 5"/>
          <p:cNvSpPr>
            <a:spLocks noGrp="1"/>
          </p:cNvSpPr>
          <p:nvPr>
            <p:ph type="sldNum" sz="quarter" idx="12"/>
          </p:nvPr>
        </p:nvSpPr>
        <p:spPr/>
        <p:txBody>
          <a:bodyPr/>
          <a:lstStyle/>
          <a:p>
            <a:fld id="{9D0B87F4-B2A7-42F7-94ED-6F876FE75018}" type="slidenum">
              <a:rPr lang="en-US"/>
              <a:pPr/>
              <a:t>6</a:t>
            </a:fld>
            <a:endParaRPr lang="en-US" dirty="0"/>
          </a:p>
        </p:txBody>
      </p:sp>
    </p:spTree>
    <p:extLst>
      <p:ext uri="{BB962C8B-B14F-4D97-AF65-F5344CB8AC3E}">
        <p14:creationId xmlns:p14="http://schemas.microsoft.com/office/powerpoint/2010/main" val="42853954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676400" y="76200"/>
            <a:ext cx="6934200" cy="838200"/>
          </a:xfrm>
        </p:spPr>
        <p:txBody>
          <a:bodyPr/>
          <a:lstStyle/>
          <a:p>
            <a:r>
              <a:rPr lang="en-US" dirty="0">
                <a:solidFill>
                  <a:srgbClr val="C00000"/>
                </a:solidFill>
              </a:rPr>
              <a:t>Section 19(3) factors </a:t>
            </a:r>
            <a:r>
              <a:rPr lang="en-US" sz="3200" b="1" dirty="0" smtClean="0">
                <a:solidFill>
                  <a:srgbClr val="C00000"/>
                </a:solidFill>
              </a:rPr>
              <a:t>(5/5) </a:t>
            </a:r>
            <a:endParaRPr lang="en-US" sz="3200" b="1" dirty="0">
              <a:solidFill>
                <a:srgbClr val="C00000"/>
              </a:solidFill>
            </a:endParaRPr>
          </a:p>
        </p:txBody>
      </p:sp>
      <p:sp>
        <p:nvSpPr>
          <p:cNvPr id="69635" name="Rectangle 3"/>
          <p:cNvSpPr>
            <a:spLocks noGrp="1" noChangeArrowheads="1"/>
          </p:cNvSpPr>
          <p:nvPr>
            <p:ph idx="1"/>
          </p:nvPr>
        </p:nvSpPr>
        <p:spPr>
          <a:xfrm>
            <a:off x="1524000" y="1219200"/>
            <a:ext cx="7086600" cy="4953000"/>
          </a:xfrm>
        </p:spPr>
        <p:txBody>
          <a:bodyPr>
            <a:normAutofit lnSpcReduction="10000"/>
          </a:bodyPr>
          <a:lstStyle/>
          <a:p>
            <a:pPr marL="857250" lvl="1" indent="-457200" algn="just">
              <a:spcBef>
                <a:spcPts val="600"/>
              </a:spcBef>
              <a:spcAft>
                <a:spcPts val="600"/>
              </a:spcAft>
              <a:defRPr/>
            </a:pPr>
            <a:r>
              <a:rPr lang="en-US" sz="2000" dirty="0"/>
              <a:t>foreclosure of competition by hindering entry into the market;</a:t>
            </a:r>
          </a:p>
          <a:p>
            <a:pPr marL="800100" lvl="1" indent="0" algn="just">
              <a:spcBef>
                <a:spcPts val="600"/>
              </a:spcBef>
              <a:spcAft>
                <a:spcPts val="600"/>
              </a:spcAft>
              <a:buFont typeface="Wingdings" panose="05000000000000000000" pitchFamily="2" charset="2"/>
              <a:buChar char="Ø"/>
              <a:defRPr/>
            </a:pPr>
            <a:r>
              <a:rPr lang="en-US" altLang="en-US" sz="1800" dirty="0" smtClean="0"/>
              <a:t>manufacturer </a:t>
            </a:r>
            <a:r>
              <a:rPr lang="en-US" altLang="en-US" sz="1800" dirty="0"/>
              <a:t>entering into an exclusive agreement with the only component supplier in the </a:t>
            </a:r>
            <a:r>
              <a:rPr lang="en-US" altLang="en-US" sz="1800" dirty="0" smtClean="0"/>
              <a:t>market</a:t>
            </a:r>
            <a:endParaRPr lang="en-US" sz="1800" u="sng" dirty="0" smtClean="0"/>
          </a:p>
          <a:p>
            <a:pPr marL="400050" lvl="1" indent="0" algn="just">
              <a:spcBef>
                <a:spcPts val="600"/>
              </a:spcBef>
              <a:spcAft>
                <a:spcPts val="600"/>
              </a:spcAft>
              <a:buNone/>
              <a:defRPr/>
            </a:pPr>
            <a:r>
              <a:rPr lang="en-US" sz="2200" u="sng" dirty="0" smtClean="0"/>
              <a:t>Pro-competitive factors:</a:t>
            </a:r>
            <a:r>
              <a:rPr lang="en-US" sz="2200" dirty="0" smtClean="0"/>
              <a:t> For e.g. - </a:t>
            </a:r>
            <a:r>
              <a:rPr lang="en-US" sz="2000" dirty="0"/>
              <a:t>a</a:t>
            </a:r>
            <a:r>
              <a:rPr lang="en-US" sz="2000" dirty="0" smtClean="0"/>
              <a:t>n agreement (vertical integration of a supplier with a manufacturer) enhancing cost efficiency – resulting in lower prices</a:t>
            </a:r>
          </a:p>
          <a:p>
            <a:pPr marL="857250" lvl="1" indent="-457200" algn="just">
              <a:spcBef>
                <a:spcPts val="600"/>
              </a:spcBef>
              <a:spcAft>
                <a:spcPts val="600"/>
              </a:spcAft>
              <a:defRPr/>
            </a:pPr>
            <a:r>
              <a:rPr lang="en-US" sz="2200" dirty="0" smtClean="0"/>
              <a:t>accrual </a:t>
            </a:r>
            <a:r>
              <a:rPr lang="en-US" sz="2200" dirty="0"/>
              <a:t>of benefits to consumers;</a:t>
            </a:r>
          </a:p>
          <a:p>
            <a:pPr marL="857250" lvl="1" indent="-457200" algn="just">
              <a:spcBef>
                <a:spcPts val="600"/>
              </a:spcBef>
              <a:spcAft>
                <a:spcPts val="600"/>
              </a:spcAft>
              <a:defRPr/>
            </a:pPr>
            <a:r>
              <a:rPr lang="en-US" sz="2200" dirty="0"/>
              <a:t>improvements in production or distribution of goods or provision of </a:t>
            </a:r>
            <a:r>
              <a:rPr lang="en-US" sz="2200" dirty="0" smtClean="0"/>
              <a:t>services;</a:t>
            </a:r>
            <a:endParaRPr lang="en-US" sz="2200" dirty="0"/>
          </a:p>
          <a:p>
            <a:pPr marL="857250" lvl="1" indent="-457200" algn="just">
              <a:spcBef>
                <a:spcPts val="600"/>
              </a:spcBef>
              <a:spcAft>
                <a:spcPts val="600"/>
              </a:spcAft>
              <a:defRPr/>
            </a:pPr>
            <a:r>
              <a:rPr lang="en-US" sz="2200" dirty="0"/>
              <a:t>promotion of technical, scientific and economic development by means of production or distribution of goods or provision of services. </a:t>
            </a:r>
            <a:endParaRPr lang="en-US" altLang="en-US" sz="2200" dirty="0" smtClean="0"/>
          </a:p>
          <a:p>
            <a:pPr marL="400050" lvl="1" indent="0" algn="just">
              <a:spcBef>
                <a:spcPts val="600"/>
              </a:spcBef>
              <a:spcAft>
                <a:spcPts val="600"/>
              </a:spcAft>
              <a:buNone/>
              <a:defRPr/>
            </a:pPr>
            <a:endParaRPr lang="en-US" sz="2000" dirty="0" smtClean="0"/>
          </a:p>
          <a:p>
            <a:pPr marL="857250" lvl="1" indent="-457200" algn="just">
              <a:spcBef>
                <a:spcPts val="600"/>
              </a:spcBef>
              <a:spcAft>
                <a:spcPts val="600"/>
              </a:spcAft>
              <a:defRPr/>
            </a:pPr>
            <a:endParaRPr lang="en-US" sz="2000" dirty="0"/>
          </a:p>
        </p:txBody>
      </p:sp>
      <p:sp>
        <p:nvSpPr>
          <p:cNvPr id="6" name="Slide Number Placeholder 5"/>
          <p:cNvSpPr>
            <a:spLocks noGrp="1"/>
          </p:cNvSpPr>
          <p:nvPr>
            <p:ph type="sldNum" sz="quarter" idx="12"/>
          </p:nvPr>
        </p:nvSpPr>
        <p:spPr/>
        <p:txBody>
          <a:bodyPr/>
          <a:lstStyle/>
          <a:p>
            <a:fld id="{9D0B87F4-B2A7-42F7-94ED-6F876FE75018}" type="slidenum">
              <a:rPr lang="en-US"/>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1524000" y="76200"/>
            <a:ext cx="7086600" cy="838200"/>
          </a:xfrm>
        </p:spPr>
        <p:txBody>
          <a:bodyPr/>
          <a:lstStyle/>
          <a:p>
            <a:r>
              <a:rPr lang="en-US" dirty="0" smtClean="0">
                <a:solidFill>
                  <a:srgbClr val="C00000"/>
                </a:solidFill>
              </a:rPr>
              <a:t>Types of</a:t>
            </a:r>
            <a:r>
              <a:rPr lang="en-US" sz="3200" b="1" dirty="0" smtClean="0">
                <a:solidFill>
                  <a:srgbClr val="C00000"/>
                </a:solidFill>
              </a:rPr>
              <a:t> Agreements</a:t>
            </a:r>
            <a:endParaRPr lang="en-US" sz="3200" b="1" dirty="0">
              <a:solidFill>
                <a:srgbClr val="C00000"/>
              </a:solidFill>
            </a:endParaRPr>
          </a:p>
        </p:txBody>
      </p:sp>
      <p:sp>
        <p:nvSpPr>
          <p:cNvPr id="6" name="Slide Number Placeholder 5"/>
          <p:cNvSpPr>
            <a:spLocks noGrp="1"/>
          </p:cNvSpPr>
          <p:nvPr>
            <p:ph type="sldNum" sz="quarter" idx="12"/>
          </p:nvPr>
        </p:nvSpPr>
        <p:spPr/>
        <p:txBody>
          <a:bodyPr/>
          <a:lstStyle/>
          <a:p>
            <a:fld id="{13F226CA-A8D6-48D8-81FC-9C628E3BE9C1}" type="slidenum">
              <a:rPr lang="en-US" smtClean="0"/>
              <a:pPr/>
              <a:t>8</a:t>
            </a:fld>
            <a:endParaRPr lang="en-US"/>
          </a:p>
        </p:txBody>
      </p:sp>
      <p:sp>
        <p:nvSpPr>
          <p:cNvPr id="5" name="Subtitle 2"/>
          <p:cNvSpPr>
            <a:spLocks noGrp="1"/>
          </p:cNvSpPr>
          <p:nvPr>
            <p:ph idx="1"/>
          </p:nvPr>
        </p:nvSpPr>
        <p:spPr>
          <a:xfrm>
            <a:off x="1524000" y="1219200"/>
            <a:ext cx="7086600" cy="5029200"/>
          </a:xfrm>
        </p:spPr>
        <p:txBody>
          <a:bodyPr/>
          <a:lstStyle/>
          <a:p>
            <a:pPr marL="0" indent="0">
              <a:buNone/>
            </a:pPr>
            <a:endParaRPr lang="en-US" b="1" dirty="0" smtClean="0">
              <a:solidFill>
                <a:srgbClr val="C00000"/>
              </a:solidFill>
              <a:latin typeface="Arial (headings)"/>
              <a:cs typeface="Times New Roman" pitchFamily="18" charset="0"/>
            </a:endParaRPr>
          </a:p>
          <a:p>
            <a:endParaRPr lang="en-IN" b="1" dirty="0" smtClean="0">
              <a:solidFill>
                <a:srgbClr val="C00000"/>
              </a:solidFill>
              <a:latin typeface="Arial (headings)"/>
              <a:cs typeface="Times New Roman" pitchFamily="18" charset="0"/>
            </a:endParaRPr>
          </a:p>
          <a:p>
            <a:endParaRPr lang="en-IN" dirty="0"/>
          </a:p>
        </p:txBody>
      </p:sp>
      <p:pic>
        <p:nvPicPr>
          <p:cNvPr id="8" name="Picture 7"/>
          <p:cNvPicPr>
            <a:picLocks noChangeAspect="1"/>
          </p:cNvPicPr>
          <p:nvPr/>
        </p:nvPicPr>
        <p:blipFill>
          <a:blip r:embed="rId3"/>
          <a:stretch>
            <a:fillRect/>
          </a:stretch>
        </p:blipFill>
        <p:spPr>
          <a:xfrm>
            <a:off x="990600" y="1514475"/>
            <a:ext cx="7696200" cy="4730750"/>
          </a:xfrm>
          <a:prstGeom prst="rect">
            <a:avLst/>
          </a:prstGeom>
        </p:spPr>
      </p:pic>
    </p:spTree>
    <p:extLst>
      <p:ext uri="{BB962C8B-B14F-4D97-AF65-F5344CB8AC3E}">
        <p14:creationId xmlns:p14="http://schemas.microsoft.com/office/powerpoint/2010/main" val="3363741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1524000" y="76200"/>
            <a:ext cx="7086600" cy="838200"/>
          </a:xfrm>
        </p:spPr>
        <p:txBody>
          <a:bodyPr/>
          <a:lstStyle/>
          <a:p>
            <a:r>
              <a:rPr lang="en-US" sz="3200" b="1" dirty="0">
                <a:solidFill>
                  <a:srgbClr val="C00000"/>
                </a:solidFill>
              </a:rPr>
              <a:t>Horizontal </a:t>
            </a:r>
            <a:r>
              <a:rPr lang="en-US" sz="3200" b="1" dirty="0" smtClean="0">
                <a:solidFill>
                  <a:srgbClr val="C00000"/>
                </a:solidFill>
              </a:rPr>
              <a:t>Agreements (1/4)</a:t>
            </a:r>
            <a:endParaRPr lang="en-US" sz="3200" b="1" dirty="0">
              <a:solidFill>
                <a:srgbClr val="C00000"/>
              </a:solidFill>
            </a:endParaRPr>
          </a:p>
        </p:txBody>
      </p:sp>
      <p:sp>
        <p:nvSpPr>
          <p:cNvPr id="71683" name="Rectangle 3"/>
          <p:cNvSpPr>
            <a:spLocks noGrp="1" noChangeArrowheads="1"/>
          </p:cNvSpPr>
          <p:nvPr>
            <p:ph idx="1"/>
          </p:nvPr>
        </p:nvSpPr>
        <p:spPr>
          <a:xfrm>
            <a:off x="1524000" y="1219200"/>
            <a:ext cx="7086600" cy="5257800"/>
          </a:xfrm>
        </p:spPr>
        <p:txBody>
          <a:bodyPr/>
          <a:lstStyle/>
          <a:p>
            <a:pPr marL="457200" indent="-457200" algn="just">
              <a:spcBef>
                <a:spcPts val="600"/>
              </a:spcBef>
              <a:spcAft>
                <a:spcPts val="600"/>
              </a:spcAft>
              <a:buFont typeface="Wingdings" pitchFamily="2" charset="2"/>
              <a:buChar char="q"/>
            </a:pPr>
            <a:r>
              <a:rPr lang="en-US" sz="2400" dirty="0" smtClean="0"/>
              <a:t>Agreement between entities at the same level of production chain:</a:t>
            </a:r>
          </a:p>
          <a:p>
            <a:pPr marL="857250" lvl="1" indent="-457200" algn="just">
              <a:spcBef>
                <a:spcPts val="600"/>
              </a:spcBef>
              <a:spcAft>
                <a:spcPts val="600"/>
              </a:spcAft>
            </a:pPr>
            <a:r>
              <a:rPr lang="en-US" sz="2000" dirty="0" smtClean="0"/>
              <a:t>Example - agreement between two or more producers; or an agreement between two or more retailers</a:t>
            </a:r>
          </a:p>
          <a:p>
            <a:pPr marL="1250950" indent="-355600" algn="just">
              <a:spcBef>
                <a:spcPts val="600"/>
              </a:spcBef>
              <a:spcAft>
                <a:spcPts val="600"/>
              </a:spcAft>
              <a:buFont typeface="Wingdings" panose="05000000000000000000" pitchFamily="2" charset="2"/>
              <a:buChar char="Ø"/>
            </a:pPr>
            <a:r>
              <a:rPr lang="en-US" sz="1800" dirty="0"/>
              <a:t>p</a:t>
            </a:r>
            <a:r>
              <a:rPr lang="en-US" sz="1800" dirty="0" smtClean="0"/>
              <a:t>resumed to have AAEC in India; rebuttable presumption</a:t>
            </a:r>
            <a:endParaRPr lang="en-US" sz="1800" dirty="0"/>
          </a:p>
          <a:p>
            <a:pPr marL="1250950" indent="-355600" algn="just">
              <a:spcBef>
                <a:spcPts val="600"/>
              </a:spcBef>
              <a:spcAft>
                <a:spcPts val="600"/>
              </a:spcAft>
              <a:buFont typeface="Wingdings" panose="05000000000000000000" pitchFamily="2" charset="2"/>
              <a:buChar char="Ø"/>
            </a:pPr>
            <a:r>
              <a:rPr lang="en-US" sz="1800" dirty="0"/>
              <a:t>a</a:t>
            </a:r>
            <a:r>
              <a:rPr lang="en-US" sz="1800" dirty="0" smtClean="0"/>
              <a:t>pplies </a:t>
            </a:r>
            <a:r>
              <a:rPr lang="en-US" sz="1800" dirty="0"/>
              <a:t>to agreements for price fixing, controlling output, market sharing, collusive bidding or bid </a:t>
            </a:r>
            <a:r>
              <a:rPr lang="en-US" sz="1800" dirty="0" smtClean="0"/>
              <a:t>rigging.</a:t>
            </a:r>
          </a:p>
          <a:p>
            <a:pPr marL="442913" indent="-442913" algn="just">
              <a:spcBef>
                <a:spcPts val="600"/>
              </a:spcBef>
              <a:spcAft>
                <a:spcPts val="600"/>
              </a:spcAft>
            </a:pPr>
            <a:r>
              <a:rPr lang="en-US" sz="2400" dirty="0" smtClean="0"/>
              <a:t>Exemption </a:t>
            </a:r>
            <a:r>
              <a:rPr lang="en-US" sz="2400" dirty="0"/>
              <a:t>for efficiency enhancing joint </a:t>
            </a:r>
            <a:r>
              <a:rPr lang="en-US" sz="2400" dirty="0" smtClean="0"/>
              <a:t>ventures</a:t>
            </a:r>
          </a:p>
          <a:p>
            <a:pPr marL="808038" indent="-274638" algn="just">
              <a:spcBef>
                <a:spcPts val="600"/>
              </a:spcBef>
              <a:spcAft>
                <a:spcPts val="600"/>
              </a:spcAft>
              <a:buFont typeface="Wingdings" panose="05000000000000000000" pitchFamily="2" charset="2"/>
              <a:buChar char="v"/>
              <a:tabLst>
                <a:tab pos="441325" algn="l"/>
              </a:tabLst>
            </a:pPr>
            <a:r>
              <a:rPr lang="en-US" sz="2000" dirty="0" smtClean="0"/>
              <a:t> Many facets of efficiencies: dynamic, static, x – efficiency</a:t>
            </a:r>
            <a:endParaRPr lang="en-US" sz="2000" dirty="0" smtClean="0"/>
          </a:p>
        </p:txBody>
      </p:sp>
      <p:sp>
        <p:nvSpPr>
          <p:cNvPr id="6" name="Slide Number Placeholder 5"/>
          <p:cNvSpPr>
            <a:spLocks noGrp="1"/>
          </p:cNvSpPr>
          <p:nvPr>
            <p:ph type="sldNum" sz="quarter" idx="12"/>
          </p:nvPr>
        </p:nvSpPr>
        <p:spPr/>
        <p:txBody>
          <a:bodyPr/>
          <a:lstStyle/>
          <a:p>
            <a:fld id="{13F226CA-A8D6-48D8-81FC-9C628E3BE9C1}" type="slidenum">
              <a:rPr lang="en-US"/>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2687</TotalTime>
  <Words>2374</Words>
  <Application>Microsoft Office PowerPoint</Application>
  <PresentationFormat>On-screen Show (4:3)</PresentationFormat>
  <Paragraphs>379</Paragraphs>
  <Slides>38</Slides>
  <Notes>38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Arial (headings)</vt:lpstr>
      <vt:lpstr>Times New Roman</vt:lpstr>
      <vt:lpstr>Trebuchet MS</vt:lpstr>
      <vt:lpstr>Wingdings</vt:lpstr>
      <vt:lpstr>Custom Design</vt:lpstr>
      <vt:lpstr>PowerPoint Presentation</vt:lpstr>
      <vt:lpstr>Main Elements</vt:lpstr>
      <vt:lpstr>PowerPoint Presentation</vt:lpstr>
      <vt:lpstr>Agreements (1/5)</vt:lpstr>
      <vt:lpstr>Agreements (2/5)</vt:lpstr>
      <vt:lpstr>Section 19(3) factors (3/5) </vt:lpstr>
      <vt:lpstr>Section 19(3) factors (5/5) </vt:lpstr>
      <vt:lpstr>Types of Agreements</vt:lpstr>
      <vt:lpstr>Horizontal Agreements (1/4)</vt:lpstr>
      <vt:lpstr>Horizontal Agreements (2/4)</vt:lpstr>
      <vt:lpstr>Horizontal Agreements (3/4)</vt:lpstr>
      <vt:lpstr>Horizontal Agreements (4/4)</vt:lpstr>
      <vt:lpstr>Vertical Agreements (1/2)</vt:lpstr>
      <vt:lpstr>Vertical Agreements (2/2)</vt:lpstr>
      <vt:lpstr>Exemptions</vt:lpstr>
      <vt:lpstr>Case A: Section 3 (1/2)</vt:lpstr>
      <vt:lpstr>Case A: Section 3 (2/2)</vt:lpstr>
      <vt:lpstr>PowerPoint Presentation</vt:lpstr>
      <vt:lpstr>What is Dominance?</vt:lpstr>
      <vt:lpstr>Section 19(4) Factors (1/2)</vt:lpstr>
      <vt:lpstr>Section 19(4) Factors (2/2)</vt:lpstr>
      <vt:lpstr>Abuse of Dominance (1/2)</vt:lpstr>
      <vt:lpstr>Abuse of Dominance (2/2)</vt:lpstr>
      <vt:lpstr>Case B: Abuse of Dominance (1/3)</vt:lpstr>
      <vt:lpstr>Case B: Abuse of Dominance (2/3)</vt:lpstr>
      <vt:lpstr>Case B: Abuse of Dominance (3/3)</vt:lpstr>
      <vt:lpstr>Penalty (1/2)</vt:lpstr>
      <vt:lpstr>Penalty (2/2)</vt:lpstr>
      <vt:lpstr>Non - Compliance</vt:lpstr>
      <vt:lpstr>Remedies</vt:lpstr>
      <vt:lpstr>PowerPoint Presentation</vt:lpstr>
      <vt:lpstr>Section 5: Combinations (1/2)</vt:lpstr>
      <vt:lpstr>Section 5: Combinations (2/2)</vt:lpstr>
      <vt:lpstr>Case C: Combination (1/3) </vt:lpstr>
      <vt:lpstr>Case C: E - H Test (2/3)</vt:lpstr>
      <vt:lpstr>Divestiture ordered (3/3)</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Ela Bali</dc:creator>
  <cp:lastModifiedBy>JSA</cp:lastModifiedBy>
  <cp:revision>359</cp:revision>
  <cp:lastPrinted>2016-01-20T07:15:30Z</cp:lastPrinted>
  <dcterms:modified xsi:type="dcterms:W3CDTF">2016-01-20T08:14:43Z</dcterms:modified>
</cp:coreProperties>
</file>